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6" r:id="rId6"/>
    <p:sldMasterId id="2147483731" r:id="rId7"/>
    <p:sldMasterId id="2147483754" r:id="rId8"/>
  </p:sldMasterIdLst>
  <p:notesMasterIdLst>
    <p:notesMasterId r:id="rId25"/>
  </p:notesMasterIdLst>
  <p:handoutMasterIdLst>
    <p:handoutMasterId r:id="rId26"/>
  </p:handoutMasterIdLst>
  <p:sldIdLst>
    <p:sldId id="256" r:id="rId9"/>
    <p:sldId id="257" r:id="rId10"/>
    <p:sldId id="259" r:id="rId11"/>
    <p:sldId id="260" r:id="rId12"/>
    <p:sldId id="261" r:id="rId13"/>
    <p:sldId id="262" r:id="rId14"/>
    <p:sldId id="264" r:id="rId15"/>
    <p:sldId id="265" r:id="rId16"/>
    <p:sldId id="266" r:id="rId17"/>
    <p:sldId id="267" r:id="rId18"/>
    <p:sldId id="268" r:id="rId19"/>
    <p:sldId id="269" r:id="rId20"/>
    <p:sldId id="270" r:id="rId21"/>
    <p:sldId id="297" r:id="rId22"/>
    <p:sldId id="295" r:id="rId23"/>
    <p:sldId id="296" r:id="rId24"/>
  </p:sldIdLst>
  <p:sldSz cx="9144000" cy="6858000" type="screen4x3"/>
  <p:notesSz cx="6858000" cy="9144000"/>
  <p:embeddedFontLst>
    <p:embeddedFont>
      <p:font typeface="Calibri" panose="020F0502020204030204" pitchFamily="34" charset="0"/>
      <p:regular r:id="rId27"/>
      <p:bold r:id="rId28"/>
      <p:italic r:id="rId29"/>
      <p:boldItalic r:id="rId30"/>
    </p:embeddedFont>
    <p:embeddedFont>
      <p:font typeface="ＭＳ Ｐゴシック" panose="020B0600070205080204" pitchFamily="34" charset="-128"/>
      <p:regular r:id="rId31"/>
    </p:embeddedFont>
    <p:embeddedFont>
      <p:font typeface="Georgia" panose="02040502050405020303" pitchFamily="18" charset="0"/>
      <p:regular r:id="rId32"/>
      <p:bold r:id="rId33"/>
      <p:italic r:id="rId34"/>
      <p:boldItalic r:id="rId35"/>
    </p:embeddedFont>
    <p:embeddedFont>
      <p:font typeface="Verdana" panose="020B0604030504040204" pitchFamily="34" charset="0"/>
      <p:regular r:id="rId36"/>
      <p:bold r:id="rId37"/>
      <p:italic r:id="rId38"/>
      <p:boldItalic r:id="rId39"/>
    </p:embeddedFont>
    <p:embeddedFont>
      <p:font typeface="Candara" panose="020E0502030303020204" pitchFamily="34" charset="0"/>
      <p:regular r:id="rId40"/>
      <p:bold r:id="rId41"/>
      <p:italic r:id="rId42"/>
      <p:boldItalic r:id="rId43"/>
    </p:embeddedFont>
    <p:embeddedFont>
      <p:font typeface="Trebuchet MS" panose="020B060302020202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70">
          <p15:clr>
            <a:srgbClr val="A4A3A4"/>
          </p15:clr>
        </p15:guide>
        <p15:guide id="3" pos="185">
          <p15:clr>
            <a:srgbClr val="A4A3A4"/>
          </p15:clr>
        </p15:guide>
      </p15:sldGuideLst>
    </p:ext>
    <p:ext uri="{2D200454-40CA-4A62-9FC3-DE9A4176ACB9}">
      <p15:notesGuideLst xmlns:p15="http://schemas.microsoft.com/office/powerpoint/2012/main">
        <p15:guide id="1" orient="horz" pos="2877">
          <p15:clr>
            <a:srgbClr val="A4A3A4"/>
          </p15:clr>
        </p15:guide>
        <p15:guide id="2" orient="horz" pos="528">
          <p15:clr>
            <a:srgbClr val="A4A3A4"/>
          </p15:clr>
        </p15:guide>
        <p15:guide id="3" pos="12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bhare, Anjulata" initials="TA" lastIdx="2" clrIdx="0">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8208" autoAdjust="0"/>
  </p:normalViewPr>
  <p:slideViewPr>
    <p:cSldViewPr snapToGrid="0" showGuides="1">
      <p:cViewPr varScale="1">
        <p:scale>
          <a:sx n="55" d="100"/>
          <a:sy n="55" d="100"/>
        </p:scale>
        <p:origin x="1600" y="36"/>
      </p:cViewPr>
      <p:guideLst>
        <p:guide orient="horz" pos="578"/>
        <p:guide orient="horz" pos="770"/>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877"/>
        <p:guide orient="horz" pos="528"/>
        <p:guide pos="12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9" Type="http://schemas.openxmlformats.org/officeDocument/2006/relationships/font" Target="fonts/font13.fntdata"/><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3/27/2018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1354252065"/>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74850" y="685800"/>
            <a:ext cx="46189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74850" y="4365624"/>
            <a:ext cx="4619625" cy="41044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67298" y="674033"/>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190007" y="246997"/>
            <a:ext cx="6480856" cy="203860"/>
          </a:xfrm>
          <a:prstGeom prst="rect">
            <a:avLst/>
          </a:prstGeom>
          <a:noFill/>
          <a:ln w="9525">
            <a:noFill/>
            <a:miter lim="800000"/>
            <a:headEnd/>
            <a:tailEnd/>
          </a:ln>
          <a:effectLst/>
        </p:spPr>
        <p:txBody>
          <a:bodyPr lIns="92446" tIns="46223" rIns="92446" bIns="46223" anchor="ctr" anchorCtr="0"/>
          <a:lstStyle/>
          <a:p>
            <a:r>
              <a:rPr lang="en-US" sz="1000" b="0" dirty="0">
                <a:latin typeface="Arial" panose="020B0604020202020204" pitchFamily="34" charset="0"/>
                <a:cs typeface="Arial" panose="020B0604020202020204" pitchFamily="34" charset="0"/>
              </a:rPr>
              <a:t>Java Server Pages (JSP)                                                                                                                      JSP Actions</a:t>
            </a:r>
          </a:p>
        </p:txBody>
      </p:sp>
      <p:sp>
        <p:nvSpPr>
          <p:cNvPr id="7" name="Rectangle 14"/>
          <p:cNvSpPr>
            <a:spLocks noChangeArrowheads="1"/>
          </p:cNvSpPr>
          <p:nvPr/>
        </p:nvSpPr>
        <p:spPr bwMode="auto">
          <a:xfrm>
            <a:off x="3962793" y="8641978"/>
            <a:ext cx="2762530" cy="205139"/>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Page </a:t>
            </a:r>
            <a:r>
              <a:rPr lang="en-US" sz="1000" baseline="0">
                <a:latin typeface="Arial" panose="020B0604020202020204" pitchFamily="34" charset="0"/>
                <a:cs typeface="Arial" panose="020B0604020202020204" pitchFamily="34" charset="0"/>
              </a:rPr>
              <a:t> </a:t>
            </a:r>
            <a:r>
              <a:rPr lang="en-US" sz="1000" baseline="0" smtClean="0">
                <a:latin typeface="Arial" panose="020B0604020202020204" pitchFamily="34" charset="0"/>
                <a:cs typeface="Arial" panose="020B0604020202020204" pitchFamily="34" charset="0"/>
              </a:rPr>
              <a:t>08</a:t>
            </a:r>
            <a:r>
              <a:rPr lang="en-US" sz="1000" smtClean="0">
                <a:latin typeface="Arial" panose="020B0604020202020204" pitchFamily="34" charset="0"/>
                <a:cs typeface="Arial" panose="020B0604020202020204" pitchFamily="34" charset="0"/>
              </a:rPr>
              <a:t>-</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69343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17846654"/>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algn="l" defTabSz="914400" rtl="0" eaLnBrk="1" latinLnBrk="0" hangingPunct="1">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localhost:8080/jsp-demos/ch5/jsptoservle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3575" y="838200"/>
            <a:ext cx="4686300" cy="3514725"/>
          </a:xfrm>
        </p:spPr>
      </p:sp>
      <p:sp>
        <p:nvSpPr>
          <p:cNvPr id="3" name="Notes Placeholder 2"/>
          <p:cNvSpPr>
            <a:spLocks noGrp="1"/>
          </p:cNvSpPr>
          <p:nvPr>
            <p:ph type="body" idx="1"/>
          </p:nvPr>
        </p:nvSpPr>
        <p:spPr>
          <a:xfrm>
            <a:off x="1974850" y="4572709"/>
            <a:ext cx="4567840" cy="3956436"/>
          </a:xfrm>
        </p:spPr>
        <p:txBody>
          <a:bodyPr>
            <a:normAutofit/>
          </a:bodyPr>
          <a:lstStyle/>
          <a:p>
            <a:endParaRPr lang="en-US" dirty="0"/>
          </a:p>
        </p:txBody>
      </p:sp>
      <p:sp>
        <p:nvSpPr>
          <p:cNvPr id="4" name="Text Box 9"/>
          <p:cNvSpPr txBox="1">
            <a:spLocks noChangeArrowheads="1"/>
          </p:cNvSpPr>
          <p:nvPr/>
        </p:nvSpPr>
        <p:spPr bwMode="auto">
          <a:xfrm>
            <a:off x="142875" y="1133475"/>
            <a:ext cx="1417911" cy="400110"/>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315684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Rot="1" noChangeAspect="1" noChangeArrowheads="1" noTextEdit="1"/>
          </p:cNvSpPr>
          <p:nvPr>
            <p:ph type="sldImg"/>
          </p:nvPr>
        </p:nvSpPr>
        <p:spPr>
          <a:xfrm>
            <a:off x="1970088" y="839788"/>
            <a:ext cx="4670425" cy="3503612"/>
          </a:xfrm>
          <a:ln/>
        </p:spPr>
      </p:sp>
      <p:sp>
        <p:nvSpPr>
          <p:cNvPr id="66565" name="Rectangle 3"/>
          <p:cNvSpPr>
            <a:spLocks noGrp="1" noChangeArrowheads="1"/>
          </p:cNvSpPr>
          <p:nvPr>
            <p:ph type="body" idx="1"/>
          </p:nvPr>
        </p:nvSpPr>
        <p:spPr bwMode="auto">
          <a:xfrm>
            <a:off x="1974851" y="4572001"/>
            <a:ext cx="4615136" cy="4122295"/>
          </a:xfrm>
          <a:prstGeom prst="rect">
            <a:avLst/>
          </a:prstGeom>
          <a:noFill/>
          <a:ln>
            <a:noFill/>
            <a:miter lim="800000"/>
            <a:headEnd/>
            <a:tailEnd/>
          </a:ln>
        </p:spPr>
        <p:txBody>
          <a:bodyPr lIns="91426" tIns="45714" rIns="91426" bIns="45714"/>
          <a:lstStyle/>
          <a:p>
            <a:pPr marL="224303" indent="-224303"/>
            <a:r>
              <a:rPr lang="en-US" dirty="0"/>
              <a:t>Deploy web application </a:t>
            </a:r>
            <a:r>
              <a:rPr lang="en-US" b="1" dirty="0"/>
              <a:t>Lesson4-JSPActions a</a:t>
            </a:r>
            <a:r>
              <a:rPr lang="en-US" dirty="0"/>
              <a:t>nd show demo by </a:t>
            </a:r>
          </a:p>
          <a:p>
            <a:pPr marL="224303" indent="-224303"/>
            <a:endParaRPr lang="en-US" dirty="0"/>
          </a:p>
          <a:p>
            <a:pPr marL="224303" indent="-224303"/>
            <a:endParaRPr lang="en-US" dirty="0"/>
          </a:p>
          <a:p>
            <a:pPr marL="224303" indent="-224303"/>
            <a:endParaRPr lang="en-US" dirty="0"/>
          </a:p>
          <a:p>
            <a:pPr marL="224303" indent="-224303"/>
            <a:r>
              <a:rPr lang="en-US" dirty="0"/>
              <a:t>executing each of the above JSP pages in </a:t>
            </a:r>
            <a:r>
              <a:rPr lang="en-US" b="1" dirty="0"/>
              <a:t>forward</a:t>
            </a:r>
            <a:r>
              <a:rPr lang="en-US" dirty="0"/>
              <a:t> folder.</a:t>
            </a:r>
          </a:p>
          <a:p>
            <a:pPr marL="224303" indent="-224303"/>
            <a:endParaRPr lang="en-US" b="1" dirty="0"/>
          </a:p>
        </p:txBody>
      </p:sp>
      <p:sp>
        <p:nvSpPr>
          <p:cNvPr id="66569" name="AutoShape 11"/>
          <p:cNvSpPr>
            <a:spLocks noChangeArrowheads="1"/>
          </p:cNvSpPr>
          <p:nvPr/>
        </p:nvSpPr>
        <p:spPr bwMode="auto">
          <a:xfrm>
            <a:off x="2020896" y="5131809"/>
            <a:ext cx="4189777" cy="674557"/>
          </a:xfrm>
          <a:prstGeom prst="roundRect">
            <a:avLst>
              <a:gd name="adj" fmla="val 16667"/>
            </a:avLst>
          </a:prstGeom>
          <a:noFill/>
          <a:ln w="19050">
            <a:solidFill>
              <a:schemeClr val="tx1"/>
            </a:solidFill>
            <a:round/>
            <a:headEnd/>
            <a:tailEnd/>
          </a:ln>
        </p:spPr>
        <p:txBody>
          <a:bodyPr wrap="none" lIns="89722" tIns="44861" rIns="89722" bIns="44861" anchor="ctr"/>
          <a:lstStyle/>
          <a:p>
            <a:pPr marL="224303" lvl="1"/>
            <a:r>
              <a:rPr lang="en-US" sz="1000" dirty="0">
                <a:latin typeface="Arial" panose="020B0604020202020204" pitchFamily="34" charset="0"/>
                <a:cs typeface="Arial" panose="020B0604020202020204" pitchFamily="34" charset="0"/>
              </a:rPr>
              <a:t> &lt;html&gt;</a:t>
            </a:r>
          </a:p>
          <a:p>
            <a:pPr marL="224303" lvl="1"/>
            <a:r>
              <a:rPr lang="en-US" sz="1000" dirty="0">
                <a:latin typeface="Arial" panose="020B0604020202020204" pitchFamily="34" charset="0"/>
                <a:cs typeface="Arial" panose="020B0604020202020204" pitchFamily="34" charset="0"/>
              </a:rPr>
              <a:t>  &lt;body bgcolor="white"&gt;</a:t>
            </a:r>
          </a:p>
          <a:p>
            <a:pPr marL="224303" lvl="1"/>
            <a:r>
              <a:rPr lang="en-US" sz="1000" dirty="0">
                <a:latin typeface="Arial" panose="020B0604020202020204" pitchFamily="34" charset="0"/>
                <a:cs typeface="Arial" panose="020B0604020202020204" pitchFamily="34" charset="0"/>
              </a:rPr>
              <a:t>  &lt;font color="red"&gt; VM Memory usage &gt; 50%.</a:t>
            </a:r>
          </a:p>
          <a:p>
            <a:pPr marL="224303" lvl="1"/>
            <a:r>
              <a:rPr lang="en-US" sz="1000" dirty="0">
                <a:latin typeface="Arial" panose="020B0604020202020204" pitchFamily="34" charset="0"/>
                <a:cs typeface="Arial" panose="020B0604020202020204" pitchFamily="34" charset="0"/>
              </a:rPr>
              <a:t>  &lt;/html&gt;</a:t>
            </a:r>
          </a:p>
        </p:txBody>
      </p:sp>
      <p:sp>
        <p:nvSpPr>
          <p:cNvPr id="5" name="Text Box 4"/>
          <p:cNvSpPr txBox="1">
            <a:spLocks noChangeArrowheads="1"/>
          </p:cNvSpPr>
          <p:nvPr/>
        </p:nvSpPr>
        <p:spPr bwMode="auto">
          <a:xfrm>
            <a:off x="152193" y="1249180"/>
            <a:ext cx="1471655" cy="1323431"/>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Demonstrate the examples for the forward Action and explain the code in brief. Invoke first.jsp page  which will forward the request to second.jsp</a:t>
            </a:r>
          </a:p>
        </p:txBody>
      </p:sp>
    </p:spTree>
    <p:extLst>
      <p:ext uri="{BB962C8B-B14F-4D97-AF65-F5344CB8AC3E}">
        <p14:creationId xmlns:p14="http://schemas.microsoft.com/office/powerpoint/2010/main" val="2940689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Rot="1" noChangeAspect="1" noChangeArrowheads="1" noTextEdit="1"/>
          </p:cNvSpPr>
          <p:nvPr>
            <p:ph type="sldImg"/>
          </p:nvPr>
        </p:nvSpPr>
        <p:spPr>
          <a:xfrm>
            <a:off x="1970088" y="839788"/>
            <a:ext cx="4670425" cy="3503612"/>
          </a:xfrm>
          <a:ln/>
        </p:spPr>
      </p:sp>
      <p:sp>
        <p:nvSpPr>
          <p:cNvPr id="67589" name="Rectangle 3"/>
          <p:cNvSpPr>
            <a:spLocks noGrp="1" noChangeArrowheads="1"/>
          </p:cNvSpPr>
          <p:nvPr>
            <p:ph type="body" idx="1"/>
          </p:nvPr>
        </p:nvSpPr>
        <p:spPr bwMode="auto">
          <a:xfrm>
            <a:off x="1974850" y="4572001"/>
            <a:ext cx="4646667" cy="3964587"/>
          </a:xfrm>
          <a:prstGeom prst="rect">
            <a:avLst/>
          </a:prstGeom>
          <a:noFill/>
          <a:ln>
            <a:noFill/>
            <a:miter lim="800000"/>
            <a:headEnd/>
            <a:tailEnd/>
          </a:ln>
        </p:spPr>
        <p:txBody>
          <a:bodyPr lIns="91426" tIns="45714" rIns="91426" bIns="45714">
            <a:normAutofit fontScale="77500" lnSpcReduction="20000"/>
          </a:bodyPr>
          <a:lstStyle/>
          <a:p>
            <a:pPr marL="202496" indent="-202496" algn="just"/>
            <a:r>
              <a:rPr lang="en-US" b="1" u="sng" dirty="0"/>
              <a:t>The jsp:forward Action</a:t>
            </a:r>
            <a:r>
              <a:rPr lang="en-US" b="1" dirty="0"/>
              <a:t>:</a:t>
            </a:r>
          </a:p>
          <a:p>
            <a:pPr marL="202496" indent="-202496"/>
            <a:r>
              <a:rPr lang="en-US" b="1" dirty="0"/>
              <a:t>Integrating Servlets and JSP:</a:t>
            </a:r>
          </a:p>
          <a:p>
            <a:pPr marL="202496" indent="-202496">
              <a:buFontTx/>
              <a:buChar char="•"/>
            </a:pPr>
            <a:r>
              <a:rPr lang="en-US" dirty="0"/>
              <a:t>The Model 2 architecture, discussed in lesson 1, is a hybrid approach for serving dynamic content, since it combines the use of both servlets and JSP. It takes advantage of the predominant strengths of both technologies, using JSP to generate the presentation layer and servlets to perform </a:t>
            </a:r>
            <a:r>
              <a:rPr lang="en-US" b="1" dirty="0"/>
              <a:t>process-intensive tasks</a:t>
            </a:r>
            <a:r>
              <a:rPr lang="en-US" dirty="0"/>
              <a:t>. On a more primitive level, we have seen how to integrate JSPs and servlets together using the </a:t>
            </a:r>
            <a:r>
              <a:rPr lang="en-US" b="1" dirty="0"/>
              <a:t>jsp:forward </a:t>
            </a:r>
            <a:r>
              <a:rPr lang="en-US" dirty="0"/>
              <a:t>tag.</a:t>
            </a:r>
          </a:p>
          <a:p>
            <a:pPr marL="202496" indent="-202496">
              <a:buFontTx/>
              <a:buChar char="•"/>
            </a:pPr>
            <a:r>
              <a:rPr lang="en-US" b="1" dirty="0"/>
              <a:t>Example:</a:t>
            </a:r>
            <a:r>
              <a:rPr lang="en-US" dirty="0"/>
              <a:t> A request to </a:t>
            </a:r>
            <a:r>
              <a:rPr lang="en-US" b="1" dirty="0"/>
              <a:t>jsptoservlet.jsp </a:t>
            </a:r>
            <a:r>
              <a:rPr lang="en-US" dirty="0"/>
              <a:t>forwards the request to the </a:t>
            </a:r>
            <a:r>
              <a:rPr lang="en-US" b="1" dirty="0"/>
              <a:t>servletToJsp </a:t>
            </a:r>
            <a:r>
              <a:rPr lang="en-US" dirty="0"/>
              <a:t>servlet which in turn sets the attribute in the request to contain the servlet name and obtains the </a:t>
            </a:r>
            <a:r>
              <a:rPr lang="en-US" b="1" dirty="0"/>
              <a:t>RequestDispatcher </a:t>
            </a:r>
            <a:r>
              <a:rPr lang="en-US" dirty="0"/>
              <a:t>to </a:t>
            </a:r>
            <a:r>
              <a:rPr lang="en-US" b="1" dirty="0"/>
              <a:t>hello.jsp </a:t>
            </a:r>
            <a:r>
              <a:rPr lang="en-US" dirty="0"/>
              <a:t>page and forwards the request using </a:t>
            </a:r>
            <a:r>
              <a:rPr lang="en-US" b="1" dirty="0"/>
              <a:t>RequestDispatcher</a:t>
            </a:r>
            <a:r>
              <a:rPr lang="en-US" dirty="0"/>
              <a:t>. Upon receiving the request, the </a:t>
            </a:r>
            <a:r>
              <a:rPr lang="en-US" b="1" dirty="0"/>
              <a:t>hello.jsp </a:t>
            </a:r>
            <a:r>
              <a:rPr lang="en-US" dirty="0"/>
              <a:t>shows the servlet name.</a:t>
            </a:r>
          </a:p>
          <a:p>
            <a:pPr marL="202496" indent="-202496">
              <a:buFontTx/>
              <a:buChar char="•"/>
            </a:pPr>
            <a:r>
              <a:rPr lang="en-US" dirty="0"/>
              <a:t>The above slide shows the code fragment from the </a:t>
            </a:r>
            <a:r>
              <a:rPr lang="en-US" b="1" dirty="0"/>
              <a:t>jsptoservlet.jsp </a:t>
            </a:r>
            <a:r>
              <a:rPr lang="en-US" dirty="0"/>
              <a:t>file. The next slide shows the code listing for the </a:t>
            </a:r>
            <a:r>
              <a:rPr lang="en-US" b="1" dirty="0"/>
              <a:t>servlet </a:t>
            </a:r>
            <a:r>
              <a:rPr lang="en-US" dirty="0"/>
              <a:t>and </a:t>
            </a:r>
            <a:r>
              <a:rPr lang="en-US" b="1" dirty="0"/>
              <a:t>hello.jsp </a:t>
            </a:r>
            <a:r>
              <a:rPr lang="en-US" dirty="0"/>
              <a:t>files.</a:t>
            </a:r>
          </a:p>
        </p:txBody>
      </p:sp>
      <p:sp>
        <p:nvSpPr>
          <p:cNvPr id="4" name="Text Box 4"/>
          <p:cNvSpPr txBox="1">
            <a:spLocks noChangeArrowheads="1"/>
          </p:cNvSpPr>
          <p:nvPr/>
        </p:nvSpPr>
        <p:spPr bwMode="auto">
          <a:xfrm>
            <a:off x="161511" y="1267918"/>
            <a:ext cx="1478103" cy="3477871"/>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Integrating Servlets and JSP means communication / information exchange from JSP to servlet and vice versa. From JSP to Servlet it can be done using forward action whereas from servlet to JSP it can be done using RequestDispatcher.forward. This integrating is a necessity for most of the web applications with MVC architectural pattern (JSP Model 2) where-in the view part taken care of by JSPs and the controller is implemented as a Servlet.</a:t>
            </a:r>
          </a:p>
        </p:txBody>
      </p:sp>
    </p:spTree>
    <p:extLst>
      <p:ext uri="{BB962C8B-B14F-4D97-AF65-F5344CB8AC3E}">
        <p14:creationId xmlns:p14="http://schemas.microsoft.com/office/powerpoint/2010/main" val="3178178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Rot="1" noChangeAspect="1" noChangeArrowheads="1" noTextEdit="1"/>
          </p:cNvSpPr>
          <p:nvPr>
            <p:ph type="sldImg"/>
          </p:nvPr>
        </p:nvSpPr>
        <p:spPr>
          <a:xfrm>
            <a:off x="1970088" y="839788"/>
            <a:ext cx="4670425" cy="3503612"/>
          </a:xfrm>
          <a:ln/>
        </p:spPr>
      </p:sp>
      <p:sp>
        <p:nvSpPr>
          <p:cNvPr id="68613" name="Rectangle 3"/>
          <p:cNvSpPr>
            <a:spLocks noGrp="1" noChangeArrowheads="1"/>
          </p:cNvSpPr>
          <p:nvPr>
            <p:ph type="body" idx="1"/>
          </p:nvPr>
        </p:nvSpPr>
        <p:spPr bwMode="auto">
          <a:xfrm>
            <a:off x="1974850" y="4572001"/>
            <a:ext cx="4654862" cy="4122295"/>
          </a:xfrm>
          <a:prstGeom prst="rect">
            <a:avLst/>
          </a:prstGeom>
          <a:noFill/>
          <a:ln>
            <a:noFill/>
            <a:miter lim="800000"/>
            <a:headEnd/>
            <a:tailEnd/>
          </a:ln>
        </p:spPr>
        <p:txBody>
          <a:bodyPr lIns="91426" tIns="45714" rIns="91426" bIns="45714">
            <a:normAutofit/>
          </a:bodyPr>
          <a:lstStyle/>
          <a:p>
            <a:pPr eaLnBrk="1" hangingPunct="1"/>
            <a:r>
              <a:rPr lang="en-US" b="1" dirty="0"/>
              <a:t>Note:</a:t>
            </a:r>
            <a:r>
              <a:rPr lang="en-US" dirty="0"/>
              <a:t> </a:t>
            </a:r>
            <a:r>
              <a:rPr lang="en-US" sz="1200" dirty="0"/>
              <a:t>Following is the code fragment from servletToJsp servlet which forwards the request and response to hello.jsp page.</a:t>
            </a:r>
          </a:p>
          <a:p>
            <a:pPr eaLnBrk="1" hangingPunct="1"/>
            <a:endParaRPr lang="en-US" sz="1200"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sz="1200" dirty="0"/>
          </a:p>
          <a:p>
            <a:pPr eaLnBrk="1" hangingPunct="1"/>
            <a:endParaRPr lang="en-US" sz="1200" dirty="0"/>
          </a:p>
          <a:p>
            <a:pPr eaLnBrk="1" hangingPunct="1"/>
            <a:r>
              <a:rPr lang="en-US" sz="1200" dirty="0"/>
              <a:t>The following example shows a code fragment from </a:t>
            </a:r>
            <a:r>
              <a:rPr lang="en-US" sz="1200" b="1" dirty="0"/>
              <a:t>hello.jsp</a:t>
            </a:r>
            <a:r>
              <a:rPr lang="en-US" sz="1200" dirty="0"/>
              <a:t>, which displays the servlet name passed by </a:t>
            </a:r>
            <a:r>
              <a:rPr lang="en-US" sz="1200" b="1" dirty="0"/>
              <a:t>servletToJsp </a:t>
            </a:r>
            <a:r>
              <a:rPr lang="en-US" dirty="0"/>
              <a:t>servlet.</a:t>
            </a:r>
          </a:p>
        </p:txBody>
      </p:sp>
      <p:sp>
        <p:nvSpPr>
          <p:cNvPr id="68615" name="AutoShape 10"/>
          <p:cNvSpPr>
            <a:spLocks noChangeArrowheads="1"/>
          </p:cNvSpPr>
          <p:nvPr/>
        </p:nvSpPr>
        <p:spPr bwMode="auto">
          <a:xfrm>
            <a:off x="1977657" y="5312122"/>
            <a:ext cx="4652055" cy="1297171"/>
          </a:xfrm>
          <a:prstGeom prst="roundRect">
            <a:avLst>
              <a:gd name="adj" fmla="val 16667"/>
            </a:avLst>
          </a:prstGeom>
          <a:solidFill>
            <a:schemeClr val="bg1"/>
          </a:solidFill>
          <a:ln w="19050">
            <a:solidFill>
              <a:schemeClr val="tx1"/>
            </a:solidFill>
            <a:round/>
            <a:headEnd/>
            <a:tailEnd/>
          </a:ln>
        </p:spPr>
        <p:txBody>
          <a:bodyPr wrap="none" lIns="89722" tIns="44861" rIns="89722" bIns="44861" anchor="ctr"/>
          <a:lstStyle/>
          <a:p>
            <a:pPr marL="224303" lvl="1"/>
            <a:r>
              <a:rPr lang="en-US" sz="1000" dirty="0">
                <a:latin typeface="Arial" panose="020B0604020202020204" pitchFamily="34" charset="0"/>
                <a:cs typeface="Arial" panose="020B0604020202020204" pitchFamily="34" charset="0"/>
              </a:rPr>
              <a:t>public void doGet (HttpServletRequest request,</a:t>
            </a:r>
          </a:p>
          <a:p>
            <a:pPr marL="224303" lvl="1"/>
            <a:r>
              <a:rPr lang="en-US" sz="1000" dirty="0">
                <a:latin typeface="Arial" panose="020B0604020202020204" pitchFamily="34" charset="0"/>
                <a:cs typeface="Arial" panose="020B0604020202020204" pitchFamily="34" charset="0"/>
              </a:rPr>
              <a:t>	HttpServletResponse response) {</a:t>
            </a:r>
          </a:p>
          <a:p>
            <a:pPr marL="224303" lvl="1"/>
            <a:r>
              <a:rPr lang="en-US" sz="1000" dirty="0">
                <a:latin typeface="Arial" panose="020B0604020202020204" pitchFamily="34" charset="0"/>
                <a:cs typeface="Arial" panose="020B0604020202020204" pitchFamily="34" charset="0"/>
              </a:rPr>
              <a:t>try { // Set the attribute and Forward to hello.jsp</a:t>
            </a:r>
          </a:p>
          <a:p>
            <a:pPr marL="224303" lvl="1"/>
            <a:r>
              <a:rPr lang="en-US" sz="1000" dirty="0">
                <a:latin typeface="Arial" panose="020B0604020202020204" pitchFamily="34" charset="0"/>
                <a:cs typeface="Arial" panose="020B0604020202020204" pitchFamily="34" charset="0"/>
              </a:rPr>
              <a:t>        request.setAttribute ("servletName", "servletToJsp");</a:t>
            </a:r>
          </a:p>
          <a:p>
            <a:pPr marL="224303" lvl="1"/>
            <a:r>
              <a:rPr lang="en-US" sz="1000" dirty="0">
                <a:latin typeface="Arial" panose="020B0604020202020204" pitchFamily="34" charset="0"/>
                <a:cs typeface="Arial" panose="020B0604020202020204" pitchFamily="34" charset="0"/>
              </a:rPr>
              <a:t>        getServletConfig().getServletContext().getRequestDispatcher(</a:t>
            </a:r>
          </a:p>
          <a:p>
            <a:pPr marL="224303" lvl="1"/>
            <a:r>
              <a:rPr lang="en-US" sz="1000" dirty="0">
                <a:latin typeface="Arial" panose="020B0604020202020204" pitchFamily="34" charset="0"/>
                <a:cs typeface="Arial" panose="020B0604020202020204" pitchFamily="34" charset="0"/>
              </a:rPr>
              <a:t>                   "/pages/hello.jsp").forward(request, response);</a:t>
            </a:r>
          </a:p>
          <a:p>
            <a:pPr marL="224303" lvl="1"/>
            <a:r>
              <a:rPr lang="en-US" sz="1000" dirty="0">
                <a:latin typeface="Arial" panose="020B0604020202020204" pitchFamily="34" charset="0"/>
                <a:cs typeface="Arial" panose="020B0604020202020204" pitchFamily="34" charset="0"/>
              </a:rPr>
              <a:t>       } catch (Exception ex) {</a:t>
            </a:r>
          </a:p>
          <a:p>
            <a:pPr marL="224303" lvl="1"/>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ex.printStackTrace</a:t>
            </a:r>
            <a:r>
              <a:rPr lang="en-US" sz="1000" dirty="0">
                <a:latin typeface="Arial" panose="020B0604020202020204" pitchFamily="34" charset="0"/>
                <a:cs typeface="Arial" panose="020B0604020202020204" pitchFamily="34" charset="0"/>
              </a:rPr>
              <a:t> ();}  }</a:t>
            </a:r>
          </a:p>
        </p:txBody>
      </p:sp>
      <p:sp>
        <p:nvSpPr>
          <p:cNvPr id="68616" name="AutoShape 11"/>
          <p:cNvSpPr>
            <a:spLocks noChangeArrowheads="1"/>
          </p:cNvSpPr>
          <p:nvPr/>
        </p:nvSpPr>
        <p:spPr bwMode="auto">
          <a:xfrm>
            <a:off x="1970088" y="7372179"/>
            <a:ext cx="4274312" cy="899410"/>
          </a:xfrm>
          <a:prstGeom prst="roundRect">
            <a:avLst>
              <a:gd name="adj" fmla="val 16667"/>
            </a:avLst>
          </a:prstGeom>
          <a:solidFill>
            <a:schemeClr val="bg1"/>
          </a:solidFill>
          <a:ln w="19050">
            <a:solidFill>
              <a:schemeClr val="tx1"/>
            </a:solidFill>
            <a:round/>
            <a:headEnd/>
            <a:tailEnd/>
          </a:ln>
        </p:spPr>
        <p:txBody>
          <a:bodyPr wrap="none" lIns="89722" tIns="44861" rIns="89722" bIns="44861" anchor="ctr"/>
          <a:lstStyle/>
          <a:p>
            <a:pPr marL="224303" lvl="1"/>
            <a:r>
              <a:rPr lang="en-US" sz="1000" dirty="0">
                <a:latin typeface="Arial" panose="020B0604020202020204" pitchFamily="34" charset="0"/>
                <a:cs typeface="Arial" panose="020B0604020202020204" pitchFamily="34" charset="0"/>
              </a:rPr>
              <a:t>&lt;body bgcolor="white"&gt;</a:t>
            </a:r>
          </a:p>
          <a:p>
            <a:pPr marL="224303" lvl="1"/>
            <a:r>
              <a:rPr lang="en-US" sz="1000" dirty="0">
                <a:latin typeface="Arial" panose="020B0604020202020204" pitchFamily="34" charset="0"/>
                <a:cs typeface="Arial" panose="020B0604020202020204" pitchFamily="34" charset="0"/>
              </a:rPr>
              <a:t>&lt;h1&gt; I have been invoked by</a:t>
            </a:r>
          </a:p>
          <a:p>
            <a:pPr marL="224303" lvl="1"/>
            <a:r>
              <a:rPr lang="en-US" sz="1000" dirty="0">
                <a:latin typeface="Arial" panose="020B0604020202020204" pitchFamily="34" charset="0"/>
                <a:cs typeface="Arial" panose="020B0604020202020204" pitchFamily="34" charset="0"/>
              </a:rPr>
              <a:t>&lt;% out.print (request.getAttribute("servletName").toString()); %&gt;</a:t>
            </a:r>
          </a:p>
          <a:p>
            <a:pPr marL="224303" lvl="1"/>
            <a:r>
              <a:rPr lang="en-US" sz="1000" dirty="0">
                <a:latin typeface="Arial" panose="020B0604020202020204" pitchFamily="34" charset="0"/>
                <a:cs typeface="Arial" panose="020B0604020202020204" pitchFamily="34" charset="0"/>
              </a:rPr>
              <a:t>Servlet. &lt;/h1&gt;</a:t>
            </a:r>
          </a:p>
        </p:txBody>
      </p:sp>
      <p:sp>
        <p:nvSpPr>
          <p:cNvPr id="6" name="Text Box 4"/>
          <p:cNvSpPr txBox="1">
            <a:spLocks noChangeArrowheads="1"/>
          </p:cNvSpPr>
          <p:nvPr/>
        </p:nvSpPr>
        <p:spPr bwMode="auto">
          <a:xfrm>
            <a:off x="1" y="1249180"/>
            <a:ext cx="1623847" cy="2554537"/>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Demonstrate the integration between Servlets and JSP.</a:t>
            </a:r>
          </a:p>
          <a:p>
            <a:pPr defTabSz="914437"/>
            <a:r>
              <a:rPr lang="en-US" sz="1000" dirty="0">
                <a:latin typeface="Arial" panose="020B0604020202020204" pitchFamily="34" charset="0"/>
                <a:cs typeface="Arial" panose="020B0604020202020204" pitchFamily="34" charset="0"/>
              </a:rPr>
              <a:t>Invoke jsptoservlet.jsp  (</a:t>
            </a:r>
            <a:r>
              <a:rPr lang="en-US" sz="1000" dirty="0">
                <a:latin typeface="Arial" panose="020B0604020202020204" pitchFamily="34" charset="0"/>
                <a:cs typeface="Arial" panose="020B0604020202020204" pitchFamily="34" charset="0"/>
                <a:hlinkClick r:id="rId3"/>
              </a:rPr>
              <a:t>http://localhost:8080/jsp-demos/ch5/jsptoservlet</a:t>
            </a:r>
            <a:r>
              <a:rPr lang="en-US" sz="1000" dirty="0">
                <a:latin typeface="Arial" panose="020B0604020202020204" pitchFamily="34" charset="0"/>
                <a:cs typeface="Arial" panose="020B0604020202020204" pitchFamily="34" charset="0"/>
              </a:rPr>
              <a:t>), which will forward the request to a servlet (i.e. servletTojsp.java) using  forward action. The servlet then forwards the request to hello.jsp page. Thus, the response will be received from hello.jsp page as shown on the slide.</a:t>
            </a:r>
          </a:p>
        </p:txBody>
      </p:sp>
    </p:spTree>
    <p:extLst>
      <p:ext uri="{BB962C8B-B14F-4D97-AF65-F5344CB8AC3E}">
        <p14:creationId xmlns:p14="http://schemas.microsoft.com/office/powerpoint/2010/main" val="4125129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Rot="1" noChangeAspect="1" noChangeArrowheads="1" noTextEdit="1"/>
          </p:cNvSpPr>
          <p:nvPr>
            <p:ph type="sldImg"/>
          </p:nvPr>
        </p:nvSpPr>
        <p:spPr>
          <a:xfrm>
            <a:off x="1970088" y="839788"/>
            <a:ext cx="4670425" cy="3503612"/>
          </a:xfrm>
          <a:ln/>
        </p:spPr>
      </p:sp>
      <p:sp>
        <p:nvSpPr>
          <p:cNvPr id="69637" name="Rectangle 3"/>
          <p:cNvSpPr>
            <a:spLocks noGrp="1" noChangeArrowheads="1"/>
          </p:cNvSpPr>
          <p:nvPr>
            <p:ph type="body" idx="1"/>
          </p:nvPr>
        </p:nvSpPr>
        <p:spPr bwMode="auto">
          <a:xfrm>
            <a:off x="1974850" y="4572001"/>
            <a:ext cx="4654862" cy="3964587"/>
          </a:xfrm>
          <a:prstGeom prst="rect">
            <a:avLst/>
          </a:prstGeom>
          <a:noFill/>
          <a:ln>
            <a:noFill/>
            <a:miter lim="800000"/>
            <a:headEnd/>
            <a:tailEnd/>
          </a:ln>
        </p:spPr>
        <p:txBody>
          <a:bodyPr lIns="91426" tIns="45714" rIns="91426" bIns="45714">
            <a:normAutofit fontScale="70000" lnSpcReduction="20000"/>
          </a:bodyPr>
          <a:lstStyle/>
          <a:p>
            <a:pPr marL="202496" indent="-202496"/>
            <a:r>
              <a:rPr lang="en-US" b="1" u="sng" dirty="0"/>
              <a:t>The jsp:forward Action</a:t>
            </a:r>
            <a:r>
              <a:rPr lang="en-US" b="1" dirty="0"/>
              <a:t>:</a:t>
            </a:r>
          </a:p>
          <a:p>
            <a:pPr marL="202496" indent="-202496"/>
            <a:r>
              <a:rPr lang="en-US" b="1" dirty="0"/>
              <a:t>jsp:forward versus response.sendRedirect:</a:t>
            </a:r>
          </a:p>
          <a:p>
            <a:pPr marL="202496" indent="-202496">
              <a:buFontTx/>
              <a:buChar char="•"/>
            </a:pPr>
            <a:r>
              <a:rPr lang="en-US" b="1" dirty="0"/>
              <a:t>forward</a:t>
            </a:r>
            <a:r>
              <a:rPr lang="en-US" dirty="0"/>
              <a:t> is server side redirect and </a:t>
            </a:r>
            <a:r>
              <a:rPr lang="en-US" b="1" dirty="0"/>
              <a:t>sendRedirect</a:t>
            </a:r>
            <a:r>
              <a:rPr lang="en-US" dirty="0"/>
              <a:t> is client side redirect. When we invoke a forward request, the request is sent to another resource on the server, without the client being informed that a different resource is going to process the request. This process occurs completely within the web container, and then returns to the calling method. When a </a:t>
            </a:r>
            <a:r>
              <a:rPr lang="en-US" b="1" dirty="0"/>
              <a:t>sendRedirect </a:t>
            </a:r>
            <a:r>
              <a:rPr lang="en-US" dirty="0"/>
              <a:t>method is invoked, it causes the web container to return to the browser indicating that a new URL should be requested. Since the browser issues a completely new request, any objects that are stored as </a:t>
            </a:r>
            <a:r>
              <a:rPr lang="en-US" b="1" dirty="0"/>
              <a:t>request attributes </a:t>
            </a:r>
            <a:r>
              <a:rPr lang="en-US" dirty="0"/>
              <a:t>before the redirect occurs will be lost. As a result of this extra round trip, a redirect is slower than forward. Client can disable sendRedirect.</a:t>
            </a:r>
          </a:p>
          <a:p>
            <a:pPr marL="202496" indent="-202496">
              <a:buFontTx/>
              <a:buChar char="•"/>
            </a:pPr>
            <a:r>
              <a:rPr lang="en-US" dirty="0"/>
              <a:t>In case of </a:t>
            </a:r>
            <a:r>
              <a:rPr lang="en-US" b="1" dirty="0"/>
              <a:t>sendRedirect</a:t>
            </a:r>
            <a:r>
              <a:rPr lang="en-US" dirty="0"/>
              <a:t>, the user sees only the address of the destination page and can bookmark it and access it independently. </a:t>
            </a:r>
          </a:p>
          <a:p>
            <a:pPr marL="202496" indent="-202496">
              <a:buFontTx/>
              <a:buChar char="•"/>
            </a:pPr>
            <a:r>
              <a:rPr lang="en-US" dirty="0"/>
              <a:t>In case of forward, the request can be forwarded to another page in the same context/domain as the current page whereas in case of </a:t>
            </a:r>
            <a:r>
              <a:rPr lang="en-US" b="1" dirty="0"/>
              <a:t>sendRedirect</a:t>
            </a:r>
            <a:r>
              <a:rPr lang="en-US" dirty="0"/>
              <a:t> we can redirect the request to a page in another context or domain as well. for e.g. if </a:t>
            </a:r>
            <a:r>
              <a:rPr lang="en-US" b="1" dirty="0"/>
              <a:t>sendRedirect</a:t>
            </a:r>
            <a:r>
              <a:rPr lang="en-US" dirty="0"/>
              <a:t> was called at www.mydomain.com then it can also be used to redirect a call to a resource on www.yourdomain.com. </a:t>
            </a:r>
            <a:br>
              <a:rPr lang="en-US" dirty="0"/>
            </a:br>
            <a:endParaRPr lang="en-US" dirty="0"/>
          </a:p>
        </p:txBody>
      </p:sp>
      <p:sp>
        <p:nvSpPr>
          <p:cNvPr id="69638" name="Text Box 4"/>
          <p:cNvSpPr txBox="1">
            <a:spLocks noChangeArrowheads="1"/>
          </p:cNvSpPr>
          <p:nvPr/>
        </p:nvSpPr>
        <p:spPr bwMode="auto">
          <a:xfrm>
            <a:off x="152193" y="1296026"/>
            <a:ext cx="1677228" cy="415486"/>
          </a:xfrm>
          <a:prstGeom prst="rect">
            <a:avLst/>
          </a:prstGeom>
          <a:noFill/>
          <a:ln w="9525">
            <a:noFill/>
            <a:miter lim="800000"/>
            <a:headEnd/>
            <a:tailEnd/>
          </a:ln>
        </p:spPr>
        <p:txBody>
          <a:bodyPr lIns="91426" tIns="45714" rIns="91426" bIns="45714">
            <a:spAutoFit/>
          </a:bodyPr>
          <a:lstStyle/>
          <a:p>
            <a:pPr defTabSz="914347"/>
            <a:endParaRPr lang="en-US" sz="1000" dirty="0">
              <a:latin typeface="Trebuchet MS" pitchFamily="34" charset="0"/>
            </a:endParaRPr>
          </a:p>
          <a:p>
            <a:pPr defTabSz="914347"/>
            <a:endParaRPr lang="en-US" sz="1000" dirty="0">
              <a:latin typeface="Trebuchet MS" pitchFamily="34" charset="0"/>
            </a:endParaRPr>
          </a:p>
        </p:txBody>
      </p:sp>
      <p:sp>
        <p:nvSpPr>
          <p:cNvPr id="5" name="Text Box 5"/>
          <p:cNvSpPr txBox="1">
            <a:spLocks noChangeArrowheads="1"/>
          </p:cNvSpPr>
          <p:nvPr/>
        </p:nvSpPr>
        <p:spPr bwMode="auto">
          <a:xfrm>
            <a:off x="152193" y="1249181"/>
            <a:ext cx="1440124" cy="7986794"/>
          </a:xfrm>
          <a:prstGeom prst="rect">
            <a:avLst/>
          </a:prstGeom>
          <a:noFill/>
          <a:ln w="9525">
            <a:noFill/>
            <a:miter lim="800000"/>
            <a:headEnd/>
            <a:tailEnd/>
          </a:ln>
        </p:spPr>
        <p:txBody>
          <a:bodyPr wrap="square" lIns="91430" tIns="45716" rIns="91430" bIns="45716">
            <a:spAutoFit/>
          </a:bodyPr>
          <a:lstStyle/>
          <a:p>
            <a:pPr defTabSz="914437"/>
            <a:r>
              <a:rPr lang="en-US" sz="950" dirty="0">
                <a:latin typeface="Arial" panose="020B0604020202020204" pitchFamily="34" charset="0"/>
                <a:cs typeface="Arial" panose="020B0604020202020204" pitchFamily="34" charset="0"/>
              </a:rPr>
              <a:t>Forward is server-side redirect whereas sendRedirect is client-side redirect. All the differences are listed on the slide and the notes page. Check with the participants what may be the application of these two (i.e. where to use which one …).</a:t>
            </a:r>
          </a:p>
          <a:p>
            <a:pPr defTabSz="914437"/>
            <a:r>
              <a:rPr lang="en-US" sz="950" dirty="0">
                <a:latin typeface="Arial" panose="020B0604020202020204" pitchFamily="34" charset="0"/>
                <a:cs typeface="Arial" panose="020B0604020202020204" pitchFamily="34" charset="0"/>
              </a:rPr>
              <a:t>Use redirect to separate update components from display components. Suppose we have a ProcessPaymentServlet and a ShowConfirmation.jsp that informs the user that their payment has been processed. If we used a forward operation between them, if the user refreshed the page, </a:t>
            </a:r>
            <a:r>
              <a:rPr lang="en-US" sz="950" i="1" dirty="0">
                <a:latin typeface="Arial" panose="020B0604020202020204" pitchFamily="34" charset="0"/>
                <a:cs typeface="Arial" panose="020B0604020202020204" pitchFamily="34" charset="0"/>
              </a:rPr>
              <a:t>both</a:t>
            </a:r>
            <a:r>
              <a:rPr lang="en-US" sz="950" dirty="0">
                <a:latin typeface="Arial" panose="020B0604020202020204" pitchFamily="34" charset="0"/>
                <a:cs typeface="Arial" panose="020B0604020202020204" pitchFamily="34" charset="0"/>
              </a:rPr>
              <a:t> the servlet and the JSP would be re-executed, for a second payment. </a:t>
            </a:r>
            <a:br>
              <a:rPr lang="en-US" sz="950" dirty="0">
                <a:latin typeface="Arial" panose="020B0604020202020204" pitchFamily="34" charset="0"/>
                <a:cs typeface="Arial" panose="020B0604020202020204" pitchFamily="34" charset="0"/>
              </a:rPr>
            </a:br>
            <a:r>
              <a:rPr lang="en-US" sz="950" dirty="0">
                <a:latin typeface="Arial" panose="020B0604020202020204" pitchFamily="34" charset="0"/>
                <a:cs typeface="Arial" panose="020B0604020202020204" pitchFamily="34" charset="0"/>
              </a:rPr>
              <a:t/>
            </a:r>
            <a:br>
              <a:rPr lang="en-US" sz="950" dirty="0">
                <a:latin typeface="Arial" panose="020B0604020202020204" pitchFamily="34" charset="0"/>
                <a:cs typeface="Arial" panose="020B0604020202020204" pitchFamily="34" charset="0"/>
              </a:rPr>
            </a:br>
            <a:r>
              <a:rPr lang="en-US" sz="950" dirty="0">
                <a:latin typeface="Arial" panose="020B0604020202020204" pitchFamily="34" charset="0"/>
                <a:cs typeface="Arial" panose="020B0604020202020204" pitchFamily="34" charset="0"/>
              </a:rPr>
              <a:t>On the other hand, if we used a client-side redirect, only the ShowConfirmation.jsp will be refreshed (which is probably what we want). </a:t>
            </a:r>
            <a:br>
              <a:rPr lang="en-US" sz="950" dirty="0">
                <a:latin typeface="Arial" panose="020B0604020202020204" pitchFamily="34" charset="0"/>
                <a:cs typeface="Arial" panose="020B0604020202020204" pitchFamily="34" charset="0"/>
              </a:rPr>
            </a:br>
            <a:r>
              <a:rPr lang="en-US" sz="950" dirty="0">
                <a:latin typeface="Arial" panose="020B0604020202020204" pitchFamily="34" charset="0"/>
                <a:cs typeface="Arial" panose="020B0604020202020204" pitchFamily="34" charset="0"/>
              </a:rPr>
              <a:t/>
            </a:r>
            <a:br>
              <a:rPr lang="en-US" sz="950" dirty="0">
                <a:latin typeface="Arial" panose="020B0604020202020204" pitchFamily="34" charset="0"/>
                <a:cs typeface="Arial" panose="020B0604020202020204" pitchFamily="34" charset="0"/>
              </a:rPr>
            </a:br>
            <a:r>
              <a:rPr lang="en-US" sz="950" dirty="0">
                <a:latin typeface="Arial" panose="020B0604020202020204" pitchFamily="34" charset="0"/>
                <a:cs typeface="Arial" panose="020B0604020202020204" pitchFamily="34" charset="0"/>
              </a:rPr>
              <a:t>Forward operations are useful when we don't want the browser's address bar to be updated. Error pages are a good situation for using forward operations. Front Controllers in web frameworks that intercept all requests also use forward operations. </a:t>
            </a:r>
            <a:br>
              <a:rPr lang="en-US" sz="950" dirty="0">
                <a:latin typeface="Arial" panose="020B0604020202020204" pitchFamily="34" charset="0"/>
                <a:cs typeface="Arial" panose="020B0604020202020204" pitchFamily="34" charset="0"/>
              </a:rPr>
            </a:br>
            <a:r>
              <a:rPr lang="en-US" sz="950" dirty="0">
                <a:latin typeface="Arial" panose="020B0604020202020204" pitchFamily="34" charset="0"/>
                <a:cs typeface="Arial" panose="020B0604020202020204" pitchFamily="34" charset="0"/>
              </a:rPr>
              <a:t/>
            </a:r>
            <a:br>
              <a:rPr lang="en-US" sz="950" dirty="0">
                <a:latin typeface="Arial" panose="020B0604020202020204" pitchFamily="34" charset="0"/>
                <a:cs typeface="Arial" panose="020B0604020202020204" pitchFamily="34" charset="0"/>
              </a:rPr>
            </a:br>
            <a:endParaRPr lang="en-US" sz="9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647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Rot="1" noChangeAspect="1" noChangeArrowheads="1" noTextEdit="1"/>
          </p:cNvSpPr>
          <p:nvPr>
            <p:ph type="sldImg"/>
          </p:nvPr>
        </p:nvSpPr>
        <p:spPr>
          <a:xfrm>
            <a:off x="1887538" y="839788"/>
            <a:ext cx="4668837" cy="3503612"/>
          </a:xfrm>
          <a:ln/>
        </p:spPr>
      </p:sp>
      <p:sp>
        <p:nvSpPr>
          <p:cNvPr id="26629" name="Rectangle 3"/>
          <p:cNvSpPr>
            <a:spLocks noGrp="1" noChangeArrowheads="1"/>
          </p:cNvSpPr>
          <p:nvPr>
            <p:ph type="body" idx="1"/>
          </p:nvPr>
        </p:nvSpPr>
        <p:spPr>
          <a:xfrm>
            <a:off x="1974850" y="4572001"/>
            <a:ext cx="4489012"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36689"/>
            <a:ext cx="1392828" cy="553990"/>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Lab on all the three forms of Scripting elements.</a:t>
            </a:r>
          </a:p>
        </p:txBody>
      </p:sp>
    </p:spTree>
    <p:extLst>
      <p:ext uri="{BB962C8B-B14F-4D97-AF65-F5344CB8AC3E}">
        <p14:creationId xmlns:p14="http://schemas.microsoft.com/office/powerpoint/2010/main" val="2319806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noRot="1" noChangeAspect="1" noChangeArrowheads="1" noTextEdit="1"/>
          </p:cNvSpPr>
          <p:nvPr>
            <p:ph type="sldImg"/>
          </p:nvPr>
        </p:nvSpPr>
        <p:spPr>
          <a:xfrm>
            <a:off x="1970088" y="839788"/>
            <a:ext cx="4670425" cy="3503612"/>
          </a:xfrm>
          <a:ln/>
        </p:spPr>
      </p:sp>
      <p:sp>
        <p:nvSpPr>
          <p:cNvPr id="100357" name="Rectangle 3"/>
          <p:cNvSpPr>
            <a:spLocks noGrp="1" noChangeArrowheads="1"/>
          </p:cNvSpPr>
          <p:nvPr>
            <p:ph type="body" idx="1"/>
          </p:nvPr>
        </p:nvSpPr>
        <p:spPr bwMode="auto">
          <a:xfrm>
            <a:off x="1974850" y="4572001"/>
            <a:ext cx="4654862" cy="3964587"/>
          </a:xfrm>
          <a:prstGeom prst="rect">
            <a:avLst/>
          </a:prstGeom>
          <a:noFill/>
          <a:ln>
            <a:noFill/>
            <a:miter lim="800000"/>
            <a:headEnd/>
            <a:tailEnd/>
          </a:ln>
        </p:spPr>
        <p:txBody>
          <a:bodyPr lIns="91426" tIns="45714" rIns="91426" bIns="45714"/>
          <a:lstStyle/>
          <a:p>
            <a:pPr eaLnBrk="1" hangingPunct="1"/>
            <a:endParaRPr lang="en-US" dirty="0"/>
          </a:p>
        </p:txBody>
      </p:sp>
    </p:spTree>
    <p:extLst>
      <p:ext uri="{BB962C8B-B14F-4D97-AF65-F5344CB8AC3E}">
        <p14:creationId xmlns:p14="http://schemas.microsoft.com/office/powerpoint/2010/main" val="680002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Grp="1" noRot="1" noChangeAspect="1" noChangeArrowheads="1" noTextEdit="1"/>
          </p:cNvSpPr>
          <p:nvPr>
            <p:ph type="sldImg"/>
          </p:nvPr>
        </p:nvSpPr>
        <p:spPr>
          <a:xfrm>
            <a:off x="1970088" y="839788"/>
            <a:ext cx="4670425" cy="3503612"/>
          </a:xfrm>
          <a:ln/>
        </p:spPr>
      </p:sp>
      <p:sp>
        <p:nvSpPr>
          <p:cNvPr id="101381" name="Rectangle 3"/>
          <p:cNvSpPr>
            <a:spLocks noGrp="1" noChangeArrowheads="1"/>
          </p:cNvSpPr>
          <p:nvPr>
            <p:ph type="body" idx="1"/>
          </p:nvPr>
        </p:nvSpPr>
        <p:spPr bwMode="auto">
          <a:xfrm>
            <a:off x="1974850" y="4572001"/>
            <a:ext cx="4654862" cy="3964587"/>
          </a:xfrm>
          <a:prstGeom prst="rect">
            <a:avLst/>
          </a:prstGeom>
          <a:noFill/>
          <a:ln>
            <a:noFill/>
            <a:miter lim="800000"/>
            <a:headEnd/>
            <a:tailEnd/>
          </a:ln>
        </p:spPr>
        <p:txBody>
          <a:bodyPr lIns="91426" tIns="45714" rIns="91426" bIns="45714"/>
          <a:lstStyle/>
          <a:p>
            <a:pPr eaLnBrk="1" hangingPunct="1"/>
            <a:endParaRPr lang="en-US" dirty="0"/>
          </a:p>
        </p:txBody>
      </p:sp>
      <p:sp>
        <p:nvSpPr>
          <p:cNvPr id="4" name="Text Box 4"/>
          <p:cNvSpPr txBox="1">
            <a:spLocks noChangeArrowheads="1"/>
          </p:cNvSpPr>
          <p:nvPr/>
        </p:nvSpPr>
        <p:spPr bwMode="auto">
          <a:xfrm>
            <a:off x="159959" y="1249181"/>
            <a:ext cx="1432358" cy="1938988"/>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option 1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a:t>
            </a:r>
            <a:r>
              <a:rPr lang="en-US" sz="1000" dirty="0">
                <a:latin typeface="Arial" panose="020B0604020202020204" pitchFamily="34" charset="0"/>
                <a:cs typeface="Arial" panose="020B0604020202020204" pitchFamily="34" charset="0"/>
              </a:rPr>
              <a:t> flush=true</a:t>
            </a:r>
          </a:p>
          <a:p>
            <a:pPr defTabSz="914437"/>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a:t>
            </a:r>
            <a:r>
              <a:rPr lang="en-US" sz="1000" dirty="0" err="1">
                <a:latin typeface="Arial" panose="020B0604020202020204" pitchFamily="34" charset="0"/>
                <a:cs typeface="Arial" panose="020B0604020202020204" pitchFamily="34" charset="0"/>
              </a:rPr>
              <a:t>jsp:param</a:t>
            </a:r>
            <a:endParaRPr lang="en-US" sz="1000" dirty="0">
              <a:latin typeface="Arial" panose="020B0604020202020204" pitchFamily="34" charset="0"/>
              <a:cs typeface="Arial" panose="020B0604020202020204" pitchFamily="34" charset="0"/>
            </a:endParaRPr>
          </a:p>
          <a:p>
            <a:pPr defTabSz="914437"/>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 </a:t>
            </a:r>
            <a:r>
              <a:rPr lang="en-US" sz="1000" dirty="0" err="1">
                <a:latin typeface="Arial" panose="020B0604020202020204" pitchFamily="34" charset="0"/>
                <a:cs typeface="Arial" panose="020B0604020202020204" pitchFamily="34" charset="0"/>
              </a:rPr>
              <a:t>jsp:forward</a:t>
            </a:r>
            <a:endParaRPr lang="en-US" sz="1000" dirty="0">
              <a:latin typeface="Arial" panose="020B0604020202020204" pitchFamily="34" charset="0"/>
              <a:cs typeface="Arial" panose="020B0604020202020204" pitchFamily="34" charset="0"/>
            </a:endParaRP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137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Rot="1" noChangeAspect="1" noChangeArrowheads="1" noTextEdit="1"/>
          </p:cNvSpPr>
          <p:nvPr>
            <p:ph type="sldImg"/>
          </p:nvPr>
        </p:nvSpPr>
        <p:spPr>
          <a:xfrm>
            <a:off x="1970088" y="839788"/>
            <a:ext cx="4670425" cy="3503612"/>
          </a:xfrm>
          <a:ln/>
        </p:spPr>
      </p:sp>
      <p:sp>
        <p:nvSpPr>
          <p:cNvPr id="56325" name="Rectangle 4"/>
          <p:cNvSpPr>
            <a:spLocks noGrp="1" noChangeArrowheads="1"/>
          </p:cNvSpPr>
          <p:nvPr>
            <p:ph type="body" idx="1"/>
          </p:nvPr>
        </p:nvSpPr>
        <p:spPr bwMode="auto">
          <a:xfrm>
            <a:off x="1974850" y="4572001"/>
            <a:ext cx="4654862" cy="3886513"/>
          </a:xfrm>
          <a:prstGeom prst="rect">
            <a:avLst/>
          </a:prstGeom>
          <a:noFill/>
          <a:ln>
            <a:noFill/>
            <a:miter lim="800000"/>
            <a:headEnd/>
            <a:tailEnd/>
          </a:ln>
        </p:spPr>
        <p:txBody>
          <a:bodyPr lIns="91426" tIns="45714" rIns="91426" bIns="45714"/>
          <a:lstStyle/>
          <a:p>
            <a:pPr eaLnBrk="1" hangingPunct="1"/>
            <a:endParaRPr lang="en-US" dirty="0"/>
          </a:p>
        </p:txBody>
      </p:sp>
      <p:sp>
        <p:nvSpPr>
          <p:cNvPr id="4" name="Text Box 5"/>
          <p:cNvSpPr txBox="1">
            <a:spLocks noChangeArrowheads="1"/>
          </p:cNvSpPr>
          <p:nvPr/>
        </p:nvSpPr>
        <p:spPr bwMode="auto">
          <a:xfrm>
            <a:off x="152193" y="1250743"/>
            <a:ext cx="1503186" cy="400105"/>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explains the JSP Actions</a:t>
            </a:r>
          </a:p>
        </p:txBody>
      </p:sp>
    </p:spTree>
    <p:extLst>
      <p:ext uri="{BB962C8B-B14F-4D97-AF65-F5344CB8AC3E}">
        <p14:creationId xmlns:p14="http://schemas.microsoft.com/office/powerpoint/2010/main" val="69280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Rot="1" noChangeAspect="1" noChangeArrowheads="1" noTextEdit="1"/>
          </p:cNvSpPr>
          <p:nvPr>
            <p:ph type="sldImg"/>
          </p:nvPr>
        </p:nvSpPr>
        <p:spPr>
          <a:xfrm>
            <a:off x="1970088" y="839788"/>
            <a:ext cx="4670425" cy="3503612"/>
          </a:xfrm>
          <a:ln/>
        </p:spPr>
      </p:sp>
      <p:sp>
        <p:nvSpPr>
          <p:cNvPr id="58373" name="Rectangle 3"/>
          <p:cNvSpPr>
            <a:spLocks noGrp="1" noChangeArrowheads="1"/>
          </p:cNvSpPr>
          <p:nvPr>
            <p:ph type="body" idx="1"/>
          </p:nvPr>
        </p:nvSpPr>
        <p:spPr bwMode="auto">
          <a:xfrm>
            <a:off x="1974850" y="4572001"/>
            <a:ext cx="4654862" cy="3964587"/>
          </a:xfrm>
          <a:prstGeom prst="rect">
            <a:avLst/>
          </a:prstGeom>
          <a:noFill/>
          <a:ln>
            <a:noFill/>
            <a:miter lim="800000"/>
            <a:headEnd/>
            <a:tailEnd/>
          </a:ln>
        </p:spPr>
        <p:txBody>
          <a:bodyPr lIns="91426" tIns="45714" rIns="91426" bIns="45714">
            <a:normAutofit fontScale="85000" lnSpcReduction="20000"/>
          </a:bodyPr>
          <a:lstStyle/>
          <a:p>
            <a:pPr marL="202496" indent="-202496"/>
            <a:r>
              <a:rPr lang="en-US" b="1" u="sng" dirty="0"/>
              <a:t>JSP Actions</a:t>
            </a:r>
            <a:r>
              <a:rPr lang="en-US" b="1" dirty="0"/>
              <a:t>:</a:t>
            </a:r>
          </a:p>
          <a:p>
            <a:pPr marL="202496" indent="-202496"/>
            <a:r>
              <a:rPr lang="en-US" b="1" dirty="0"/>
              <a:t>What is a JSP Action?</a:t>
            </a:r>
          </a:p>
          <a:p>
            <a:pPr marL="202496" indent="-202496">
              <a:buFontTx/>
              <a:buChar char="•"/>
            </a:pPr>
            <a:r>
              <a:rPr lang="en-US" b="1" dirty="0"/>
              <a:t>JSP actions </a:t>
            </a:r>
            <a:r>
              <a:rPr lang="en-US" dirty="0"/>
              <a:t>use constructs in XML syntax to control the behavior of the servlet engine. With JSP actions, following actions can be performed:</a:t>
            </a:r>
          </a:p>
          <a:p>
            <a:pPr marL="651102" lvl="1" indent="-202496">
              <a:buFont typeface="Wingdings" pitchFamily="2" charset="2"/>
              <a:buChar char="Ø"/>
            </a:pPr>
            <a:r>
              <a:rPr lang="en-US" dirty="0"/>
              <a:t>Dynamically insert a file </a:t>
            </a:r>
          </a:p>
          <a:p>
            <a:pPr marL="651102" lvl="1" indent="-202496">
              <a:buFont typeface="Wingdings" pitchFamily="2" charset="2"/>
              <a:buChar char="Ø"/>
            </a:pPr>
            <a:r>
              <a:rPr lang="en-US" dirty="0"/>
              <a:t>Reuse JavaBeans components </a:t>
            </a:r>
          </a:p>
          <a:p>
            <a:pPr marL="651102" lvl="1" indent="-202496">
              <a:buFont typeface="Wingdings" pitchFamily="2" charset="2"/>
              <a:buChar char="Ø"/>
            </a:pPr>
            <a:r>
              <a:rPr lang="en-US" dirty="0"/>
              <a:t>Forward the user to another page </a:t>
            </a:r>
          </a:p>
          <a:p>
            <a:pPr marL="651102" lvl="1" indent="-202496">
              <a:buFont typeface="Wingdings" pitchFamily="2" charset="2"/>
              <a:buChar char="Ø"/>
            </a:pPr>
            <a:r>
              <a:rPr lang="en-US" dirty="0"/>
              <a:t>Generate HTML for the Java plugin</a:t>
            </a:r>
          </a:p>
          <a:p>
            <a:pPr marL="202496" indent="-202496">
              <a:buFontTx/>
              <a:buChar char="•"/>
            </a:pPr>
            <a:r>
              <a:rPr lang="en-US" dirty="0"/>
              <a:t>Available actions include: </a:t>
            </a:r>
            <a:endParaRPr lang="en-US" b="1" dirty="0"/>
          </a:p>
          <a:p>
            <a:pPr marL="651102" lvl="1" indent="-202496">
              <a:buFont typeface="Wingdings" pitchFamily="2" charset="2"/>
              <a:buChar char="Ø"/>
            </a:pPr>
            <a:r>
              <a:rPr lang="en-US" b="1" dirty="0"/>
              <a:t>jsp:include</a:t>
            </a:r>
            <a:r>
              <a:rPr lang="en-US" dirty="0"/>
              <a:t> : It includes a file at the time the page is requested. </a:t>
            </a:r>
            <a:endParaRPr lang="en-US" b="1" dirty="0"/>
          </a:p>
          <a:p>
            <a:pPr marL="651102" lvl="1" indent="-202496">
              <a:buFont typeface="Wingdings" pitchFamily="2" charset="2"/>
              <a:buChar char="Ø"/>
            </a:pPr>
            <a:r>
              <a:rPr lang="en-US" b="1" dirty="0"/>
              <a:t>jsp:forward :</a:t>
            </a:r>
            <a:r>
              <a:rPr lang="en-US" dirty="0"/>
              <a:t> It forwards a client request to an HTML file, JSP file, or servlet for processing.</a:t>
            </a:r>
            <a:endParaRPr lang="en-US" b="1" dirty="0"/>
          </a:p>
          <a:p>
            <a:pPr marL="651102" lvl="1" indent="-202496">
              <a:buFont typeface="Wingdings" pitchFamily="2" charset="2"/>
              <a:buChar char="Ø"/>
            </a:pPr>
            <a:r>
              <a:rPr lang="en-US" b="1" dirty="0"/>
              <a:t>jsp:useBean</a:t>
            </a:r>
            <a:r>
              <a:rPr lang="en-US" dirty="0"/>
              <a:t> : It finds or instantiates a JavaBean. </a:t>
            </a:r>
            <a:endParaRPr lang="en-US" b="1" dirty="0"/>
          </a:p>
          <a:p>
            <a:pPr marL="651102" lvl="1" indent="-202496">
              <a:buFont typeface="Wingdings" pitchFamily="2" charset="2"/>
              <a:buChar char="Ø"/>
            </a:pPr>
            <a:r>
              <a:rPr lang="en-US" b="1" dirty="0"/>
              <a:t>jsp:setProperty</a:t>
            </a:r>
            <a:r>
              <a:rPr lang="en-US" dirty="0"/>
              <a:t> : It sets the property of a JavaBean. </a:t>
            </a:r>
            <a:endParaRPr lang="en-US" b="1" dirty="0"/>
          </a:p>
          <a:p>
            <a:pPr marL="651102" lvl="1" indent="-202496">
              <a:buFont typeface="Wingdings" pitchFamily="2" charset="2"/>
              <a:buChar char="Ø"/>
            </a:pPr>
            <a:r>
              <a:rPr lang="en-US" b="1" dirty="0"/>
              <a:t>jsp:getProperty</a:t>
            </a:r>
            <a:r>
              <a:rPr lang="en-US" dirty="0"/>
              <a:t> : It inserts the property of a JavaBean into the output. </a:t>
            </a:r>
          </a:p>
          <a:p>
            <a:pPr marL="448606" lvl="1" indent="0">
              <a:buFont typeface="Wingdings" pitchFamily="2" charset="2"/>
              <a:buNone/>
            </a:pPr>
            <a:endParaRPr lang="en-US" b="1" dirty="0"/>
          </a:p>
          <a:p>
            <a:pPr marL="202496" indent="-202496">
              <a:buFontTx/>
              <a:buChar char="•"/>
            </a:pPr>
            <a:r>
              <a:rPr lang="en-US" dirty="0"/>
              <a:t>The above actions are described in more detail further in this lesson. </a:t>
            </a:r>
          </a:p>
        </p:txBody>
      </p:sp>
      <p:sp>
        <p:nvSpPr>
          <p:cNvPr id="4" name="Text Box 4"/>
          <p:cNvSpPr txBox="1">
            <a:spLocks noChangeArrowheads="1"/>
          </p:cNvSpPr>
          <p:nvPr/>
        </p:nvSpPr>
        <p:spPr bwMode="auto">
          <a:xfrm>
            <a:off x="152193" y="1249181"/>
            <a:ext cx="1408593" cy="1323435"/>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what is the functionality of JSP Action and how it is different from a directive.</a:t>
            </a:r>
          </a:p>
          <a:p>
            <a:pPr defTabSz="914437"/>
            <a:r>
              <a:rPr lang="en-US" sz="1000" dirty="0">
                <a:latin typeface="Arial" panose="020B0604020202020204" pitchFamily="34" charset="0"/>
                <a:cs typeface="Arial" panose="020B0604020202020204" pitchFamily="34" charset="0"/>
              </a:rPr>
              <a:t>Explain in brief the various actions available in JSP</a:t>
            </a:r>
          </a:p>
        </p:txBody>
      </p:sp>
    </p:spTree>
    <p:extLst>
      <p:ext uri="{BB962C8B-B14F-4D97-AF65-F5344CB8AC3E}">
        <p14:creationId xmlns:p14="http://schemas.microsoft.com/office/powerpoint/2010/main" val="1592078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Rot="1" noChangeAspect="1" noChangeArrowheads="1" noTextEdit="1"/>
          </p:cNvSpPr>
          <p:nvPr>
            <p:ph type="sldImg"/>
          </p:nvPr>
        </p:nvSpPr>
        <p:spPr>
          <a:xfrm>
            <a:off x="1970088" y="839788"/>
            <a:ext cx="4670425" cy="3503612"/>
          </a:xfrm>
          <a:ln/>
        </p:spPr>
      </p:sp>
      <p:sp>
        <p:nvSpPr>
          <p:cNvPr id="59397" name="Rectangle 3"/>
          <p:cNvSpPr>
            <a:spLocks noGrp="1" noChangeArrowheads="1"/>
          </p:cNvSpPr>
          <p:nvPr>
            <p:ph type="body" idx="1"/>
          </p:nvPr>
        </p:nvSpPr>
        <p:spPr bwMode="auto">
          <a:xfrm>
            <a:off x="1974850" y="4572001"/>
            <a:ext cx="4654862" cy="3964587"/>
          </a:xfrm>
          <a:prstGeom prst="rect">
            <a:avLst/>
          </a:prstGeom>
          <a:noFill/>
          <a:ln>
            <a:noFill/>
            <a:miter lim="800000"/>
            <a:headEnd/>
            <a:tailEnd/>
          </a:ln>
        </p:spPr>
        <p:txBody>
          <a:bodyPr lIns="91426" tIns="45714" rIns="91426" bIns="45714">
            <a:normAutofit fontScale="62500" lnSpcReduction="20000"/>
          </a:bodyPr>
          <a:lstStyle/>
          <a:p>
            <a:pPr marL="224303" indent="-224303">
              <a:lnSpc>
                <a:spcPct val="90000"/>
              </a:lnSpc>
            </a:pPr>
            <a:r>
              <a:rPr lang="en-US" b="1" u="sng" dirty="0"/>
              <a:t>The jsp:include Action</a:t>
            </a:r>
            <a:r>
              <a:rPr lang="en-US" b="1" dirty="0"/>
              <a:t>:</a:t>
            </a:r>
          </a:p>
          <a:p>
            <a:pPr marL="224303" indent="-224303">
              <a:lnSpc>
                <a:spcPct val="90000"/>
              </a:lnSpc>
              <a:buFontTx/>
              <a:buChar char="•"/>
            </a:pPr>
            <a:r>
              <a:rPr lang="en-US" dirty="0"/>
              <a:t>The </a:t>
            </a:r>
            <a:r>
              <a:rPr lang="en-US" b="1" dirty="0"/>
              <a:t>&lt;jsp:include&gt;</a:t>
            </a:r>
            <a:r>
              <a:rPr lang="en-US" dirty="0"/>
              <a:t> element allows to include either a </a:t>
            </a:r>
            <a:r>
              <a:rPr lang="en-US" b="1" dirty="0"/>
              <a:t>static </a:t>
            </a:r>
            <a:r>
              <a:rPr lang="en-US" dirty="0"/>
              <a:t>or </a:t>
            </a:r>
            <a:r>
              <a:rPr lang="en-US" b="1" dirty="0"/>
              <a:t>dynamic </a:t>
            </a:r>
            <a:r>
              <a:rPr lang="en-US" dirty="0"/>
              <a:t>file in a JSP file. The results of including static and dynamic files are quite different. </a:t>
            </a:r>
          </a:p>
          <a:p>
            <a:pPr marL="651102" lvl="1" indent="-202496">
              <a:lnSpc>
                <a:spcPct val="90000"/>
              </a:lnSpc>
              <a:buFont typeface="Wingdings" pitchFamily="2" charset="2"/>
              <a:buChar char="Ø"/>
            </a:pPr>
            <a:r>
              <a:rPr lang="en-US" dirty="0"/>
              <a:t>If the file is static, its content is included in the calling JSP file. </a:t>
            </a:r>
          </a:p>
          <a:p>
            <a:pPr marL="651102" lvl="1" indent="-202496">
              <a:lnSpc>
                <a:spcPct val="90000"/>
              </a:lnSpc>
              <a:buFont typeface="Wingdings" pitchFamily="2" charset="2"/>
              <a:buChar char="Ø"/>
            </a:pPr>
            <a:r>
              <a:rPr lang="en-US" dirty="0"/>
              <a:t>If the file is dynamic, it acts on a request and sends back a result that is included in the JSP page. </a:t>
            </a:r>
          </a:p>
          <a:p>
            <a:pPr marL="224303" indent="-224303">
              <a:lnSpc>
                <a:spcPct val="90000"/>
              </a:lnSpc>
              <a:buFontTx/>
              <a:buChar char="•"/>
            </a:pPr>
            <a:r>
              <a:rPr lang="en-US" dirty="0"/>
              <a:t>When the include action is finished, the JSP container continues processing the remainder of the JSP file. </a:t>
            </a:r>
          </a:p>
          <a:p>
            <a:pPr marL="224303" indent="-224303">
              <a:lnSpc>
                <a:spcPct val="90000"/>
              </a:lnSpc>
              <a:buFontTx/>
              <a:buChar char="•"/>
            </a:pPr>
            <a:r>
              <a:rPr lang="en-US" dirty="0"/>
              <a:t>We cannot always determine from a pathname if a file is static or dynamic. For example: http://server:8080/index.html might map to a dynamic servlet through a Web server alias. The </a:t>
            </a:r>
            <a:r>
              <a:rPr lang="en-US" b="1" dirty="0"/>
              <a:t>&lt;jsp:include&gt; </a:t>
            </a:r>
            <a:r>
              <a:rPr lang="en-US" dirty="0"/>
              <a:t>element handles both types of files, so it is convenient to use when we do not know whether the file is static or dynamic. </a:t>
            </a:r>
          </a:p>
          <a:p>
            <a:pPr marL="224303" indent="-224303">
              <a:lnSpc>
                <a:spcPct val="90000"/>
              </a:lnSpc>
              <a:buFontTx/>
              <a:buChar char="•"/>
            </a:pPr>
            <a:r>
              <a:rPr lang="en-US" dirty="0"/>
              <a:t>If the included file is dynamic, we can use a </a:t>
            </a:r>
            <a:r>
              <a:rPr lang="en-US" b="1" dirty="0"/>
              <a:t>&lt;jsp:param&gt; </a:t>
            </a:r>
            <a:r>
              <a:rPr lang="en-US" dirty="0"/>
              <a:t>clause to pass the name and value of a parameter to the dynamic file. As an example, we can pass the string username and a user’s name to a login form that is coded in a JSP file.</a:t>
            </a:r>
          </a:p>
          <a:p>
            <a:pPr marL="224303" indent="-224303">
              <a:lnSpc>
                <a:spcPct val="90000"/>
              </a:lnSpc>
              <a:buFontTx/>
              <a:buChar char="•"/>
            </a:pPr>
            <a:r>
              <a:rPr lang="en-US" dirty="0"/>
              <a:t>The above slide lists the syntax of </a:t>
            </a:r>
            <a:r>
              <a:rPr lang="en-US" b="1" dirty="0"/>
              <a:t>jsp:include </a:t>
            </a:r>
            <a:r>
              <a:rPr lang="en-US" dirty="0"/>
              <a:t>action. The value for the page attribute is a  </a:t>
            </a:r>
            <a:r>
              <a:rPr lang="en-US" b="1" dirty="0"/>
              <a:t>relative URL </a:t>
            </a:r>
            <a:r>
              <a:rPr lang="en-US" dirty="0"/>
              <a:t>that locates the file to be included, or an </a:t>
            </a:r>
            <a:r>
              <a:rPr lang="en-US" b="1" dirty="0"/>
              <a:t>expression </a:t>
            </a:r>
            <a:r>
              <a:rPr lang="en-US" dirty="0"/>
              <a:t>that evaluates to a String equivalent to the relative URL. The relative URL looks like a pathname - it cannot contain a protocol name, port number, or domain name. The URL can be absolute or relative to the current JSP file. If it is absolute (beginning with a /), then the pathname is resolved by Web or application server.</a:t>
            </a:r>
          </a:p>
          <a:p>
            <a:pPr marL="224303" indent="-224303">
              <a:lnSpc>
                <a:spcPct val="90000"/>
              </a:lnSpc>
              <a:buFontTx/>
              <a:buChar char="•"/>
            </a:pPr>
            <a:r>
              <a:rPr lang="en-US" dirty="0"/>
              <a:t>We</a:t>
            </a:r>
            <a:r>
              <a:rPr lang="en-US" baseline="0" dirty="0"/>
              <a:t> </a:t>
            </a:r>
            <a:r>
              <a:rPr lang="en-US" dirty="0"/>
              <a:t>must include the attribute </a:t>
            </a:r>
            <a:r>
              <a:rPr lang="en-US" b="1" dirty="0"/>
              <a:t>flush="true"</a:t>
            </a:r>
            <a:r>
              <a:rPr lang="en-US" dirty="0"/>
              <a:t>, as it is not a default value. We cannot use a value of false. Use the </a:t>
            </a:r>
            <a:r>
              <a:rPr lang="en-US" b="1" dirty="0"/>
              <a:t>flush </a:t>
            </a:r>
            <a:r>
              <a:rPr lang="en-US" dirty="0"/>
              <a:t>attribute exactly as shown in the slide.</a:t>
            </a:r>
          </a:p>
        </p:txBody>
      </p:sp>
      <p:sp>
        <p:nvSpPr>
          <p:cNvPr id="4" name="Text Box 4"/>
          <p:cNvSpPr txBox="1">
            <a:spLocks noChangeArrowheads="1"/>
          </p:cNvSpPr>
          <p:nvPr/>
        </p:nvSpPr>
        <p:spPr bwMode="auto">
          <a:xfrm>
            <a:off x="152193" y="1258550"/>
            <a:ext cx="1455890" cy="1938988"/>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include action and its syntax. Mention that the attribute flush=“true” is mandatory as it is not the default value. Also explain how parameters can be passed to jsp:include action using &lt;jsp:param&gt; sub element.</a:t>
            </a:r>
          </a:p>
        </p:txBody>
      </p:sp>
    </p:spTree>
    <p:extLst>
      <p:ext uri="{BB962C8B-B14F-4D97-AF65-F5344CB8AC3E}">
        <p14:creationId xmlns:p14="http://schemas.microsoft.com/office/powerpoint/2010/main" val="38242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Rot="1" noChangeAspect="1" noChangeArrowheads="1" noTextEdit="1"/>
          </p:cNvSpPr>
          <p:nvPr>
            <p:ph type="sldImg"/>
          </p:nvPr>
        </p:nvSpPr>
        <p:spPr>
          <a:xfrm>
            <a:off x="1970088" y="839788"/>
            <a:ext cx="4670425" cy="3503612"/>
          </a:xfrm>
          <a:ln/>
        </p:spPr>
      </p:sp>
      <p:sp>
        <p:nvSpPr>
          <p:cNvPr id="60421" name="Rectangle 3"/>
          <p:cNvSpPr>
            <a:spLocks noGrp="1" noChangeArrowheads="1"/>
          </p:cNvSpPr>
          <p:nvPr>
            <p:ph type="body" idx="1"/>
          </p:nvPr>
        </p:nvSpPr>
        <p:spPr bwMode="auto">
          <a:xfrm>
            <a:off x="1974850" y="4572001"/>
            <a:ext cx="4654862" cy="3964587"/>
          </a:xfrm>
          <a:prstGeom prst="rect">
            <a:avLst/>
          </a:prstGeom>
          <a:noFill/>
          <a:ln>
            <a:noFill/>
            <a:miter lim="800000"/>
            <a:headEnd/>
            <a:tailEnd/>
          </a:ln>
        </p:spPr>
        <p:txBody>
          <a:bodyPr lIns="91426" tIns="45714" rIns="91426" bIns="45714">
            <a:normAutofit fontScale="92500" lnSpcReduction="20000"/>
          </a:bodyPr>
          <a:lstStyle/>
          <a:p>
            <a:pPr marL="202496" indent="-202496">
              <a:lnSpc>
                <a:spcPct val="90000"/>
              </a:lnSpc>
            </a:pPr>
            <a:r>
              <a:rPr lang="en-US" b="1" u="sng" dirty="0"/>
              <a:t>The jsp:include Action</a:t>
            </a:r>
            <a:r>
              <a:rPr lang="en-US" b="1" dirty="0"/>
              <a:t>:</a:t>
            </a:r>
          </a:p>
          <a:p>
            <a:pPr marL="202496" indent="-202496"/>
            <a:r>
              <a:rPr lang="en-US" b="1" dirty="0"/>
              <a:t>Examples for jsp:include:</a:t>
            </a:r>
          </a:p>
          <a:p>
            <a:pPr marL="202496" indent="-202496">
              <a:buFontTx/>
              <a:buChar char="•"/>
            </a:pPr>
            <a:r>
              <a:rPr lang="en-US" dirty="0"/>
              <a:t>The above slide lists some examples of </a:t>
            </a:r>
            <a:r>
              <a:rPr lang="en-US" b="1" dirty="0"/>
              <a:t>jsp:include </a:t>
            </a:r>
            <a:r>
              <a:rPr lang="en-US" dirty="0"/>
              <a:t>action with the page attribute value as a relative URL.</a:t>
            </a:r>
          </a:p>
          <a:p>
            <a:pPr marL="202496" indent="-202496">
              <a:buFontTx/>
              <a:buChar char="•"/>
            </a:pPr>
            <a:r>
              <a:rPr lang="en-US" dirty="0"/>
              <a:t>In the second example on the slide, the </a:t>
            </a:r>
            <a:r>
              <a:rPr lang="en-US" b="1" dirty="0"/>
              <a:t>&lt;jsp:param&gt;</a:t>
            </a:r>
            <a:r>
              <a:rPr lang="en-US" dirty="0"/>
              <a:t> clause is used which allows to pass one or more name / value pairs as parameters to an included file. The included file should be dynamic, that is a JSP file, servlet, or other file that can process the parameter. </a:t>
            </a:r>
          </a:p>
          <a:p>
            <a:pPr marL="202496" indent="-202496">
              <a:buFontTx/>
              <a:buChar char="•"/>
            </a:pPr>
            <a:r>
              <a:rPr lang="en-US" dirty="0"/>
              <a:t>We can use more than one </a:t>
            </a:r>
            <a:r>
              <a:rPr lang="en-US" b="1" dirty="0"/>
              <a:t>&lt;jsp:param&gt; </a:t>
            </a:r>
            <a:r>
              <a:rPr lang="en-US" dirty="0"/>
              <a:t>clause if we want to send more than one parameter to the included file. The name attribute specifies the parameter name and takes a case-sensitive literal string. The value attribute specifies the parameter value and takes either a case-sensitive literal string or an expression that is evaluated at request time. </a:t>
            </a:r>
          </a:p>
        </p:txBody>
      </p:sp>
      <p:sp>
        <p:nvSpPr>
          <p:cNvPr id="4" name="Text Box 4"/>
          <p:cNvSpPr txBox="1">
            <a:spLocks noChangeArrowheads="1"/>
          </p:cNvSpPr>
          <p:nvPr/>
        </p:nvSpPr>
        <p:spPr bwMode="auto">
          <a:xfrm>
            <a:off x="152193" y="1249181"/>
            <a:ext cx="1487421" cy="2092877"/>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Ask the participants to  guess the difference in the URLs specified for the page attribute. Check with them whether they can recollect how a parameter passed to a servlet can be retrieved. In the similar fashion we can retrieve the parameter passed to a JSP page.</a:t>
            </a:r>
          </a:p>
        </p:txBody>
      </p:sp>
    </p:spTree>
    <p:extLst>
      <p:ext uri="{BB962C8B-B14F-4D97-AF65-F5344CB8AC3E}">
        <p14:creationId xmlns:p14="http://schemas.microsoft.com/office/powerpoint/2010/main" val="3542617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Rot="1" noChangeAspect="1" noChangeArrowheads="1" noTextEdit="1"/>
          </p:cNvSpPr>
          <p:nvPr>
            <p:ph type="sldImg"/>
          </p:nvPr>
        </p:nvSpPr>
        <p:spPr>
          <a:xfrm>
            <a:off x="1970088" y="839788"/>
            <a:ext cx="4670425" cy="3503612"/>
          </a:xfrm>
          <a:ln/>
        </p:spPr>
      </p:sp>
      <p:sp>
        <p:nvSpPr>
          <p:cNvPr id="61445" name="Rectangle 3"/>
          <p:cNvSpPr>
            <a:spLocks noGrp="1" noChangeArrowheads="1"/>
          </p:cNvSpPr>
          <p:nvPr>
            <p:ph type="body" idx="1"/>
          </p:nvPr>
        </p:nvSpPr>
        <p:spPr bwMode="auto">
          <a:xfrm>
            <a:off x="1974850" y="4572001"/>
            <a:ext cx="4654862" cy="3964587"/>
          </a:xfrm>
          <a:prstGeom prst="rect">
            <a:avLst/>
          </a:prstGeom>
          <a:noFill/>
          <a:ln>
            <a:noFill/>
            <a:miter lim="800000"/>
            <a:headEnd/>
            <a:tailEnd/>
          </a:ln>
        </p:spPr>
        <p:txBody>
          <a:bodyPr lIns="91426" tIns="45714" rIns="91426" bIns="45714"/>
          <a:lstStyle/>
          <a:p>
            <a:pPr defTabSz="914310">
              <a:defRPr/>
            </a:pPr>
            <a:r>
              <a:rPr lang="en-US" dirty="0"/>
              <a:t>Deploy web application </a:t>
            </a:r>
            <a:r>
              <a:rPr lang="en-US" b="1" dirty="0"/>
              <a:t>Lesson4-JSPActions </a:t>
            </a:r>
            <a:r>
              <a:rPr lang="en-US" baseline="0" dirty="0"/>
              <a:t>and show demo by executing each of the above JSP pages.</a:t>
            </a:r>
            <a:endParaRPr lang="en-US" dirty="0"/>
          </a:p>
          <a:p>
            <a:pPr eaLnBrk="1" hangingPunct="1"/>
            <a:endParaRPr lang="en-US" b="1" dirty="0"/>
          </a:p>
          <a:p>
            <a:pPr eaLnBrk="1" hangingPunct="1"/>
            <a:r>
              <a:rPr lang="en-US" b="1" dirty="0"/>
              <a:t>Note: </a:t>
            </a:r>
            <a:r>
              <a:rPr lang="en-US" dirty="0"/>
              <a:t>Here is an example, where a JSP page uses jsp:include action to inserts header</a:t>
            </a:r>
            <a:r>
              <a:rPr lang="en-US" baseline="0" dirty="0"/>
              <a:t> and footer into jspIncludeAction.jsp </a:t>
            </a:r>
            <a:r>
              <a:rPr lang="en-US" dirty="0"/>
              <a:t/>
            </a:r>
            <a:br>
              <a:rPr lang="en-US" dirty="0"/>
            </a:br>
            <a:endParaRPr lang="en-US" dirty="0"/>
          </a:p>
        </p:txBody>
      </p:sp>
      <p:sp>
        <p:nvSpPr>
          <p:cNvPr id="4" name="Text Box 4"/>
          <p:cNvSpPr txBox="1">
            <a:spLocks noChangeArrowheads="1"/>
          </p:cNvSpPr>
          <p:nvPr/>
        </p:nvSpPr>
        <p:spPr bwMode="auto">
          <a:xfrm>
            <a:off x="152193" y="1255427"/>
            <a:ext cx="1455890" cy="1323431"/>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Demonstrate the examples for the jsp:include Action.</a:t>
            </a:r>
          </a:p>
          <a:p>
            <a:pPr defTabSz="914437"/>
            <a:r>
              <a:rPr lang="en-US" sz="1000" dirty="0">
                <a:latin typeface="Arial" panose="020B0604020202020204" pitchFamily="34" charset="0"/>
                <a:cs typeface="Arial" panose="020B0604020202020204" pitchFamily="34" charset="0"/>
              </a:rPr>
              <a:t>Though the example is very simple it demonstrates clearly how a jsp:include action can be used. </a:t>
            </a:r>
          </a:p>
        </p:txBody>
      </p:sp>
    </p:spTree>
    <p:extLst>
      <p:ext uri="{BB962C8B-B14F-4D97-AF65-F5344CB8AC3E}">
        <p14:creationId xmlns:p14="http://schemas.microsoft.com/office/powerpoint/2010/main" val="2555050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Rot="1" noChangeAspect="1" noChangeArrowheads="1" noTextEdit="1"/>
          </p:cNvSpPr>
          <p:nvPr>
            <p:ph type="sldImg"/>
          </p:nvPr>
        </p:nvSpPr>
        <p:spPr>
          <a:xfrm>
            <a:off x="1970088" y="839788"/>
            <a:ext cx="4670425" cy="3503612"/>
          </a:xfrm>
          <a:ln/>
        </p:spPr>
      </p:sp>
      <p:sp>
        <p:nvSpPr>
          <p:cNvPr id="63493" name="Rectangle 3"/>
          <p:cNvSpPr>
            <a:spLocks noGrp="1" noChangeArrowheads="1"/>
          </p:cNvSpPr>
          <p:nvPr>
            <p:ph type="body" idx="1"/>
          </p:nvPr>
        </p:nvSpPr>
        <p:spPr bwMode="auto">
          <a:xfrm>
            <a:off x="1974850" y="4572001"/>
            <a:ext cx="4738723" cy="3964587"/>
          </a:xfrm>
          <a:prstGeom prst="rect">
            <a:avLst/>
          </a:prstGeom>
          <a:noFill/>
          <a:ln>
            <a:noFill/>
            <a:miter lim="800000"/>
            <a:headEnd/>
            <a:tailEnd/>
          </a:ln>
        </p:spPr>
        <p:txBody>
          <a:bodyPr lIns="91426" tIns="45714" rIns="91426" bIns="45714">
            <a:normAutofit fontScale="77500" lnSpcReduction="20000"/>
          </a:bodyPr>
          <a:lstStyle/>
          <a:p>
            <a:pPr marL="202496" indent="-202496" algn="just"/>
            <a:r>
              <a:rPr lang="en-US" b="1" u="sng" dirty="0"/>
              <a:t>The jsp:include Action</a:t>
            </a:r>
            <a:r>
              <a:rPr lang="en-US" b="1" dirty="0"/>
              <a:t>:</a:t>
            </a:r>
          </a:p>
          <a:p>
            <a:pPr marL="202496" indent="-202496" algn="just"/>
            <a:r>
              <a:rPr lang="en-US" b="1" dirty="0"/>
              <a:t>The JSP Include Action versus JSP Include Directive:</a:t>
            </a:r>
          </a:p>
          <a:p>
            <a:pPr marL="202496" indent="-202496" algn="just">
              <a:buFontTx/>
              <a:buChar char="•"/>
            </a:pPr>
            <a:r>
              <a:rPr lang="en-US" dirty="0"/>
              <a:t>Unlike the </a:t>
            </a:r>
            <a:r>
              <a:rPr lang="en-US" b="1" dirty="0"/>
              <a:t>include directive</a:t>
            </a:r>
            <a:r>
              <a:rPr lang="en-US" dirty="0"/>
              <a:t>, which inserts the file at the time the JSP page is “translated” into a servlet, the </a:t>
            </a:r>
            <a:r>
              <a:rPr lang="en-US" b="1" dirty="0"/>
              <a:t>include action </a:t>
            </a:r>
            <a:r>
              <a:rPr lang="en-US" dirty="0"/>
              <a:t>inserts the file at the time the page is “requested”. This pays a small penalty in efficiency, and precludes the included page from containing general JSP code (for example, it cannot set HTTP headers), but it gains significantly in flexibility. </a:t>
            </a:r>
          </a:p>
          <a:p>
            <a:pPr marL="202496" indent="-202496" algn="just">
              <a:buFontTx/>
              <a:buChar char="•"/>
            </a:pPr>
            <a:r>
              <a:rPr lang="en-US" dirty="0"/>
              <a:t>A JSP container can include a mechanism for being notified if an included file changes (in case of include directive), so the container can recompile the JSP page. However, the JSP 2.2 specification does not have a way of directing the JSP container that included files that have changed. </a:t>
            </a:r>
          </a:p>
          <a:p>
            <a:pPr marL="202496" indent="-202496" algn="just">
              <a:buFontTx/>
              <a:buChar char="•"/>
            </a:pPr>
            <a:r>
              <a:rPr lang="en-US" dirty="0"/>
              <a:t>In the recent versions of the </a:t>
            </a:r>
            <a:r>
              <a:rPr lang="en-US" b="1" dirty="0"/>
              <a:t>Server containers </a:t>
            </a:r>
            <a:r>
              <a:rPr lang="en-US" dirty="0"/>
              <a:t>(such as JBOSS, Tomcat, Websphere Application server), this mechanism has been implemented. Hence there is no change in the behavior of </a:t>
            </a:r>
            <a:r>
              <a:rPr lang="en-US" b="1" dirty="0"/>
              <a:t>include directive </a:t>
            </a:r>
            <a:r>
              <a:rPr lang="en-US" dirty="0"/>
              <a:t>and </a:t>
            </a:r>
            <a:r>
              <a:rPr lang="en-US" b="1" dirty="0"/>
              <a:t>include action</a:t>
            </a:r>
            <a:r>
              <a:rPr lang="en-US" dirty="0"/>
              <a:t>. Both include the files dynamically, hence change in the included file is reflected in the original page in both the cases. However, it is recommended that we should not rely on the container’s behavior and always use </a:t>
            </a:r>
            <a:r>
              <a:rPr lang="en-US" b="1" dirty="0"/>
              <a:t>include action </a:t>
            </a:r>
            <a:r>
              <a:rPr lang="en-US" dirty="0"/>
              <a:t>whenever a </a:t>
            </a:r>
            <a:r>
              <a:rPr lang="en-US" b="1" dirty="0"/>
              <a:t>dynamic include </a:t>
            </a:r>
            <a:r>
              <a:rPr lang="en-US" dirty="0"/>
              <a:t>is required. </a:t>
            </a:r>
          </a:p>
        </p:txBody>
      </p:sp>
      <p:sp>
        <p:nvSpPr>
          <p:cNvPr id="4" name="Text Box 4"/>
          <p:cNvSpPr txBox="1">
            <a:spLocks noChangeArrowheads="1"/>
          </p:cNvSpPr>
          <p:nvPr/>
        </p:nvSpPr>
        <p:spPr bwMode="auto">
          <a:xfrm>
            <a:off x="152192" y="1255427"/>
            <a:ext cx="1487421" cy="2708430"/>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the difference between include Action &amp; directive.</a:t>
            </a:r>
          </a:p>
          <a:p>
            <a:pPr defTabSz="914437"/>
            <a:r>
              <a:rPr lang="en-US" sz="1000" dirty="0">
                <a:latin typeface="Arial" panose="020B0604020202020204" pitchFamily="34" charset="0"/>
                <a:cs typeface="Arial" panose="020B0604020202020204" pitchFamily="34" charset="0"/>
              </a:rPr>
              <a:t>Do mention that “A JSP container can include a mechanism for being notified if an included file changes, so the container can recompile the JSP page. However, the JSP 2.1 specification does not have a way of directing the JSP container that included files have changed”</a:t>
            </a:r>
          </a:p>
          <a:p>
            <a:pPr defTabSz="914437"/>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823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Rot="1" noChangeAspect="1" noChangeArrowheads="1" noTextEdit="1"/>
          </p:cNvSpPr>
          <p:nvPr>
            <p:ph type="sldImg"/>
          </p:nvPr>
        </p:nvSpPr>
        <p:spPr>
          <a:xfrm>
            <a:off x="1970088" y="839788"/>
            <a:ext cx="4670425" cy="3503612"/>
          </a:xfrm>
          <a:ln/>
        </p:spPr>
      </p:sp>
      <p:sp>
        <p:nvSpPr>
          <p:cNvPr id="64517" name="Rectangle 3"/>
          <p:cNvSpPr>
            <a:spLocks noGrp="1" noChangeArrowheads="1"/>
          </p:cNvSpPr>
          <p:nvPr>
            <p:ph type="body" idx="1"/>
          </p:nvPr>
        </p:nvSpPr>
        <p:spPr bwMode="auto">
          <a:xfrm>
            <a:off x="1974850" y="4572001"/>
            <a:ext cx="4662433" cy="3964587"/>
          </a:xfrm>
          <a:prstGeom prst="rect">
            <a:avLst/>
          </a:prstGeom>
          <a:noFill/>
          <a:ln>
            <a:noFill/>
            <a:miter lim="800000"/>
            <a:headEnd/>
            <a:tailEnd/>
          </a:ln>
        </p:spPr>
        <p:txBody>
          <a:bodyPr lIns="91426" tIns="45714" rIns="91426" bIns="45714">
            <a:normAutofit fontScale="77500" lnSpcReduction="20000"/>
          </a:bodyPr>
          <a:lstStyle/>
          <a:p>
            <a:pPr marL="202496" indent="-202496" algn="just"/>
            <a:r>
              <a:rPr lang="en-US" b="1" u="sng" dirty="0"/>
              <a:t>The jsp:forward Action</a:t>
            </a:r>
            <a:r>
              <a:rPr lang="en-US" b="1" dirty="0"/>
              <a:t>:</a:t>
            </a:r>
          </a:p>
          <a:p>
            <a:pPr marL="202496" indent="-202496" algn="just">
              <a:buFontTx/>
              <a:buChar char="•"/>
            </a:pPr>
            <a:r>
              <a:rPr lang="en-US" dirty="0"/>
              <a:t>The </a:t>
            </a:r>
            <a:r>
              <a:rPr lang="en-US" b="1" dirty="0"/>
              <a:t>&lt;jsp:forward&gt; </a:t>
            </a:r>
            <a:r>
              <a:rPr lang="en-US" dirty="0"/>
              <a:t>element forwards the </a:t>
            </a:r>
            <a:r>
              <a:rPr lang="en-US" b="1" dirty="0"/>
              <a:t>request object </a:t>
            </a:r>
            <a:r>
              <a:rPr lang="en-US" dirty="0"/>
              <a:t>containing the client request information from one JSP file to another file. The target file can be an HTML file, another JSP file, or a servlet, as long as it is in the same application context as the forwarding JSP file. The lines in the source JSP file after the </a:t>
            </a:r>
            <a:r>
              <a:rPr lang="en-US" b="1" dirty="0"/>
              <a:t>&lt;jsp:forward&gt;</a:t>
            </a:r>
            <a:r>
              <a:rPr lang="en-US" dirty="0"/>
              <a:t> element are not processed. </a:t>
            </a:r>
          </a:p>
          <a:p>
            <a:pPr marL="202496" indent="-202496" algn="just">
              <a:buFontTx/>
              <a:buChar char="•"/>
            </a:pPr>
            <a:r>
              <a:rPr lang="en-US" dirty="0"/>
              <a:t>We can pass parameter names and values to the target file by using a </a:t>
            </a:r>
            <a:r>
              <a:rPr lang="en-US" b="1" dirty="0"/>
              <a:t>&lt;jsp:param&gt; </a:t>
            </a:r>
            <a:r>
              <a:rPr lang="en-US" dirty="0"/>
              <a:t>clause. An example of this would be passing the parameter name </a:t>
            </a:r>
            <a:r>
              <a:rPr lang="en-US" b="1" i="1" dirty="0"/>
              <a:t>username</a:t>
            </a:r>
            <a:r>
              <a:rPr lang="en-US" b="1" dirty="0"/>
              <a:t> </a:t>
            </a:r>
            <a:r>
              <a:rPr lang="en-US" dirty="0"/>
              <a:t>(with name="username") and the value </a:t>
            </a:r>
            <a:r>
              <a:rPr lang="en-US" b="1" i="1" dirty="0"/>
              <a:t>scott </a:t>
            </a:r>
            <a:r>
              <a:rPr lang="en-US" dirty="0"/>
              <a:t>(with value="scott")</a:t>
            </a:r>
            <a:r>
              <a:rPr lang="en-US" i="1" dirty="0"/>
              <a:t> </a:t>
            </a:r>
            <a:r>
              <a:rPr lang="en-US" dirty="0"/>
              <a:t>to a jsp login file as part of the request. If we use </a:t>
            </a:r>
            <a:r>
              <a:rPr lang="en-US" b="1" dirty="0"/>
              <a:t>&lt;jsp:param&gt;</a:t>
            </a:r>
            <a:r>
              <a:rPr lang="en-US" dirty="0"/>
              <a:t>, then the target file should be a dynamic file that can handle the parameters. </a:t>
            </a:r>
          </a:p>
          <a:p>
            <a:pPr marL="202496" indent="-202496" algn="just">
              <a:buFontTx/>
              <a:buChar char="•"/>
            </a:pPr>
            <a:r>
              <a:rPr lang="en-US" dirty="0"/>
              <a:t>Be careful while using </a:t>
            </a:r>
            <a:r>
              <a:rPr lang="en-US" b="1" dirty="0"/>
              <a:t>&lt;jsp:forward&gt;</a:t>
            </a:r>
            <a:r>
              <a:rPr lang="en-US" dirty="0"/>
              <a:t> with unbuffered output. If the </a:t>
            </a:r>
            <a:r>
              <a:rPr lang="en-US" b="1" dirty="0"/>
              <a:t>&lt;%@ page %&gt;</a:t>
            </a:r>
            <a:r>
              <a:rPr lang="en-US" dirty="0"/>
              <a:t> directive has used with </a:t>
            </a:r>
            <a:r>
              <a:rPr lang="en-US" b="1" dirty="0"/>
              <a:t>buffer=none</a:t>
            </a:r>
            <a:r>
              <a:rPr lang="en-US" dirty="0"/>
              <a:t> to specify that the output of the JSP file should not be buffered, and if the JSP file has any data in the out object, using </a:t>
            </a:r>
            <a:r>
              <a:rPr lang="en-US" b="1" dirty="0"/>
              <a:t>&lt;jsp:forward&gt;</a:t>
            </a:r>
            <a:r>
              <a:rPr lang="en-US" dirty="0"/>
              <a:t> will cause an IllegalStateException. </a:t>
            </a:r>
          </a:p>
        </p:txBody>
      </p:sp>
      <p:sp>
        <p:nvSpPr>
          <p:cNvPr id="4" name="Text Box 4"/>
          <p:cNvSpPr txBox="1">
            <a:spLocks noChangeArrowheads="1"/>
          </p:cNvSpPr>
          <p:nvPr/>
        </p:nvSpPr>
        <p:spPr bwMode="auto">
          <a:xfrm>
            <a:off x="152193" y="1255427"/>
            <a:ext cx="1440124" cy="3631759"/>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forward action. Do mention that unlike include the forward action would terminate the execution of the current page. The parameters can be passed to the forwarded page using jsp:param sub element. Do mention what will happen if we use jsp:forward action when the page output is not buffered.</a:t>
            </a:r>
          </a:p>
          <a:p>
            <a:pPr defTabSz="914437"/>
            <a:r>
              <a:rPr lang="en-US" sz="1000" dirty="0">
                <a:latin typeface="Arial" panose="020B0604020202020204" pitchFamily="34" charset="0"/>
                <a:cs typeface="Arial" panose="020B0604020202020204" pitchFamily="34" charset="0"/>
              </a:rPr>
              <a:t>Forward is  server-side forward . The difference between this action &amp; sendRedirect is explained in the subsequent sections</a:t>
            </a:r>
          </a:p>
        </p:txBody>
      </p:sp>
    </p:spTree>
    <p:extLst>
      <p:ext uri="{BB962C8B-B14F-4D97-AF65-F5344CB8AC3E}">
        <p14:creationId xmlns:p14="http://schemas.microsoft.com/office/powerpoint/2010/main" val="2250386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Rot="1" noChangeAspect="1" noChangeArrowheads="1" noTextEdit="1"/>
          </p:cNvSpPr>
          <p:nvPr>
            <p:ph type="sldImg"/>
          </p:nvPr>
        </p:nvSpPr>
        <p:spPr>
          <a:xfrm>
            <a:off x="1970088" y="839788"/>
            <a:ext cx="4670425" cy="3503612"/>
          </a:xfrm>
          <a:ln/>
        </p:spPr>
      </p:sp>
      <p:sp>
        <p:nvSpPr>
          <p:cNvPr id="65541" name="Rectangle 3"/>
          <p:cNvSpPr>
            <a:spLocks noGrp="1" noChangeArrowheads="1"/>
          </p:cNvSpPr>
          <p:nvPr>
            <p:ph type="body" idx="1"/>
          </p:nvPr>
        </p:nvSpPr>
        <p:spPr bwMode="auto">
          <a:xfrm>
            <a:off x="1974850" y="4572001"/>
            <a:ext cx="4654862" cy="3964587"/>
          </a:xfrm>
          <a:prstGeom prst="rect">
            <a:avLst/>
          </a:prstGeom>
          <a:noFill/>
          <a:ln>
            <a:noFill/>
            <a:miter lim="800000"/>
            <a:headEnd/>
            <a:tailEnd/>
          </a:ln>
        </p:spPr>
        <p:txBody>
          <a:bodyPr lIns="91426" tIns="45714" rIns="91426" bIns="45714">
            <a:normAutofit fontScale="85000" lnSpcReduction="20000"/>
          </a:bodyPr>
          <a:lstStyle/>
          <a:p>
            <a:pPr marL="202496" indent="-202496" algn="just"/>
            <a:r>
              <a:rPr lang="en-US" b="1" u="sng" dirty="0"/>
              <a:t>The jsp:forward Action</a:t>
            </a:r>
            <a:r>
              <a:rPr lang="en-US" b="1" dirty="0"/>
              <a:t>:</a:t>
            </a:r>
          </a:p>
          <a:p>
            <a:pPr marL="202496" indent="-202496"/>
            <a:r>
              <a:rPr lang="en-US" dirty="0"/>
              <a:t>The above slide lists the syntax for </a:t>
            </a:r>
            <a:r>
              <a:rPr lang="en-US" b="1" dirty="0"/>
              <a:t>jsp:forward </a:t>
            </a:r>
            <a:r>
              <a:rPr lang="en-US" dirty="0"/>
              <a:t>action:</a:t>
            </a:r>
          </a:p>
          <a:p>
            <a:pPr marL="202496" indent="-202496">
              <a:buFontTx/>
              <a:buChar char="•"/>
            </a:pPr>
            <a:r>
              <a:rPr lang="en-US" dirty="0"/>
              <a:t>Like  </a:t>
            </a:r>
            <a:r>
              <a:rPr lang="en-US" b="1" dirty="0"/>
              <a:t>jsp:include</a:t>
            </a:r>
            <a:r>
              <a:rPr lang="en-US" dirty="0"/>
              <a:t>, the value for the page attribute in case of jsp:forward is a </a:t>
            </a:r>
            <a:r>
              <a:rPr lang="en-US" b="1" dirty="0"/>
              <a:t>relative URL</a:t>
            </a:r>
            <a:r>
              <a:rPr lang="en-US" dirty="0"/>
              <a:t> or an </a:t>
            </a:r>
            <a:r>
              <a:rPr lang="en-US" b="1" dirty="0"/>
              <a:t>expression  </a:t>
            </a:r>
            <a:r>
              <a:rPr lang="en-US" dirty="0"/>
              <a:t>representing the file to which we are forwarding the request. The file can be another JSP file, a servlet, or any other dynamic file that can handle a request object. </a:t>
            </a:r>
          </a:p>
          <a:p>
            <a:pPr marL="202496" indent="-202496">
              <a:buFontTx/>
              <a:buChar char="•"/>
            </a:pPr>
            <a:r>
              <a:rPr lang="en-US" dirty="0"/>
              <a:t>The </a:t>
            </a:r>
            <a:r>
              <a:rPr lang="en-US" b="1" dirty="0"/>
              <a:t>jsp:param </a:t>
            </a:r>
            <a:r>
              <a:rPr lang="en-US" dirty="0"/>
              <a:t>element is similar to the one that we saw for jsp:include action.</a:t>
            </a:r>
            <a:endParaRPr lang="en-US" b="1" dirty="0"/>
          </a:p>
          <a:p>
            <a:pPr marL="202496" indent="-202496"/>
            <a:r>
              <a:rPr lang="en-US" b="1" dirty="0"/>
              <a:t>Examples: </a:t>
            </a:r>
          </a:p>
          <a:p>
            <a:pPr marL="202496" indent="-202496">
              <a:buFontTx/>
              <a:buChar char="•"/>
            </a:pPr>
            <a:r>
              <a:rPr lang="en-US" dirty="0"/>
              <a:t>The above slide shows examples of </a:t>
            </a:r>
            <a:r>
              <a:rPr lang="en-US" b="1" dirty="0"/>
              <a:t>jsp:forward </a:t>
            </a:r>
            <a:r>
              <a:rPr lang="en-US" dirty="0"/>
              <a:t>action. </a:t>
            </a:r>
          </a:p>
          <a:p>
            <a:pPr marL="651102" lvl="1" indent="-202496">
              <a:buFontTx/>
              <a:buChar char="•"/>
            </a:pPr>
            <a:r>
              <a:rPr lang="en-US" dirty="0"/>
              <a:t>The first example depicts how a request can be forwarded to another jsp page. </a:t>
            </a:r>
          </a:p>
          <a:p>
            <a:pPr marL="651102" lvl="1" indent="-202496">
              <a:buFontTx/>
              <a:buChar char="•"/>
            </a:pPr>
            <a:r>
              <a:rPr lang="en-US" dirty="0"/>
              <a:t>In the second example, the request is forwarded to another jsp and a request parameter “username” is also passed to the forwarded page. In the </a:t>
            </a:r>
            <a:r>
              <a:rPr lang="en-US" b="1" dirty="0"/>
              <a:t>login.jsp </a:t>
            </a:r>
            <a:r>
              <a:rPr lang="en-US" dirty="0"/>
              <a:t>page, the username request parameter can be obtained by using the following method:</a:t>
            </a:r>
          </a:p>
          <a:p>
            <a:pPr marL="1099709" lvl="2" indent="-202496">
              <a:buFont typeface="Wingdings" pitchFamily="2" charset="2"/>
              <a:buChar char="Ø"/>
            </a:pPr>
            <a:r>
              <a:rPr lang="en-US" dirty="0"/>
              <a:t>request .getParameter (“username”)</a:t>
            </a:r>
          </a:p>
        </p:txBody>
      </p:sp>
      <p:sp>
        <p:nvSpPr>
          <p:cNvPr id="4" name="Text Box 4"/>
          <p:cNvSpPr txBox="1">
            <a:spLocks noChangeArrowheads="1"/>
          </p:cNvSpPr>
          <p:nvPr/>
        </p:nvSpPr>
        <p:spPr bwMode="auto">
          <a:xfrm>
            <a:off x="152193" y="1258550"/>
            <a:ext cx="144012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the syntax and examples listed on the slide.</a:t>
            </a:r>
          </a:p>
        </p:txBody>
      </p:sp>
    </p:spTree>
    <p:extLst>
      <p:ext uri="{BB962C8B-B14F-4D97-AF65-F5344CB8AC3E}">
        <p14:creationId xmlns:p14="http://schemas.microsoft.com/office/powerpoint/2010/main" val="26952679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tags" Target="../tags/tag4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1.emf"/><Relationship Id="rId2" Type="http://schemas.openxmlformats.org/officeDocument/2006/relationships/tags" Target="../tags/tag51.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26.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8.svg"/><Relationship Id="rId4" Type="http://schemas.openxmlformats.org/officeDocument/2006/relationships/image" Target="../media/image3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3.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1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1628817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6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79581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8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50467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1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1031223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48512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086692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3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485924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921663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6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71855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640640759"/>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527530052"/>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4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86276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849428637"/>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175100292"/>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676014562"/>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410156349"/>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875215787"/>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2833701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0034428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3485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4544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626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5830046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89791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2628854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739620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2385656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23474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590770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5835069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69187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861551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2399644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5799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270735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82128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78209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777813240"/>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436022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921363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2556106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3456878"/>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8612911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9837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37637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113001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621059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35104986"/>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68647540"/>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38110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32109746"/>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1976470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67258702"/>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dirty="0"/>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sz="1600" b="0"/>
            </a:lvl1pPr>
            <a:lvl2pPr>
              <a:defRPr sz="1400"/>
            </a:lvl2pPr>
            <a:lvl3pPr>
              <a:defRPr sz="1200"/>
            </a:lvl3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0513070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6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35924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0432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00"/>
            </a:lvl1pPr>
          </a:lstStyle>
          <a:p>
            <a:r>
              <a:rPr lang="en-US" dirty="0"/>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sz="1600" b="0"/>
            </a:lvl1pPr>
            <a:lvl2pPr>
              <a:defRPr sz="1400"/>
            </a:lvl2pPr>
            <a:lvl3pPr>
              <a:defRPr sz="1200"/>
            </a:lvl3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65624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6766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78951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36445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32646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033540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850136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7156646"/>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145765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72611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4382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6708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886309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12860526"/>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8164026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0187485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321205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6821455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667622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500508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27612039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5767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14860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2.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12.sv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0.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image" Target="../media/image10.png"/><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heme" Target="../theme/theme5.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image" Target="../media/image12.sv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92"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11269714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25238937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8999295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31">
            <a:extLst>
              <a:ext uri="{96DAC541-7B7A-43D3-8B79-37D633B846F1}">
                <asvg:svgBlip xmlns:asvg="http://schemas.microsoft.com/office/drawing/2016/SVG/main" xmlns="" r:embed="rId32"/>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58716356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71" r:id="rId23"/>
    <p:sldLayoutId id="2147483772" r:id="rId24"/>
    <p:sldLayoutId id="2147483773" r:id="rId25"/>
    <p:sldLayoutId id="2147483774" r:id="rId26"/>
    <p:sldLayoutId id="2147483776" r:id="rId27"/>
    <p:sldLayoutId id="2147483777" r:id="rId28"/>
    <p:sldLayoutId id="2147483778" r:id="rId29"/>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018418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0" y="2335696"/>
            <a:ext cx="3725949" cy="1046485"/>
          </a:xfrm>
        </p:spPr>
        <p:txBody>
          <a:bodyPr>
            <a:normAutofit/>
          </a:bodyPr>
          <a:lstStyle/>
          <a:p>
            <a:r>
              <a:rPr lang="en-US" sz="4400" b="0" dirty="0">
                <a:solidFill>
                  <a:srgbClr val="000000"/>
                </a:solidFill>
                <a:latin typeface="Candara" panose="020E0502030303020204" pitchFamily="34" charset="0"/>
                <a:ea typeface="ＭＳ Ｐゴシック" pitchFamily="34" charset="-128"/>
              </a:rPr>
              <a:t>Java Server</a:t>
            </a:r>
            <a:br>
              <a:rPr lang="en-US" sz="4400" b="0" dirty="0">
                <a:solidFill>
                  <a:srgbClr val="000000"/>
                </a:solidFill>
                <a:latin typeface="Candara" panose="020E0502030303020204" pitchFamily="34" charset="0"/>
                <a:ea typeface="ＭＳ Ｐゴシック" pitchFamily="34" charset="-128"/>
              </a:rPr>
            </a:br>
            <a:r>
              <a:rPr lang="en-US" sz="4400" dirty="0">
                <a:solidFill>
                  <a:srgbClr val="000000"/>
                </a:solidFill>
                <a:latin typeface="Candara" panose="020E0502030303020204" pitchFamily="34" charset="0"/>
                <a:ea typeface="ＭＳ Ｐゴシック" pitchFamily="34" charset="-128"/>
              </a:rPr>
              <a:t/>
            </a:r>
            <a:br>
              <a:rPr lang="en-US" sz="4400" dirty="0">
                <a:solidFill>
                  <a:srgbClr val="000000"/>
                </a:solidFill>
                <a:latin typeface="Candara" panose="020E0502030303020204" pitchFamily="34" charset="0"/>
                <a:ea typeface="ＭＳ Ｐゴシック" pitchFamily="34" charset="-128"/>
              </a:rPr>
            </a:br>
            <a:r>
              <a:rPr lang="en-US" sz="4400" b="0" dirty="0">
                <a:solidFill>
                  <a:srgbClr val="000000"/>
                </a:solidFill>
                <a:latin typeface="Candara" panose="020E0502030303020204" pitchFamily="34" charset="0"/>
                <a:ea typeface="ＭＳ Ｐゴシック" pitchFamily="34" charset="-128"/>
              </a:rPr>
              <a:t>Pages (JSP)</a:t>
            </a:r>
          </a:p>
        </p:txBody>
      </p:sp>
      <p:sp>
        <p:nvSpPr>
          <p:cNvPr id="12" name="Subtitle 11"/>
          <p:cNvSpPr>
            <a:spLocks noGrp="1"/>
          </p:cNvSpPr>
          <p:nvPr>
            <p:ph type="subTitle" idx="1"/>
          </p:nvPr>
        </p:nvSpPr>
        <p:spPr>
          <a:xfrm>
            <a:off x="305990" y="3853047"/>
            <a:ext cx="3725949" cy="1223963"/>
          </a:xfrm>
        </p:spPr>
        <p:txBody>
          <a:bodyPr>
            <a:normAutofit/>
          </a:bodyPr>
          <a:lstStyle/>
          <a:p>
            <a:pPr algn="l"/>
            <a:endParaRPr lang="en-US" sz="2000" dirty="0">
              <a:solidFill>
                <a:srgbClr val="000000"/>
              </a:solidFill>
              <a:latin typeface="Candara" panose="020E0502030303020204" pitchFamily="34" charset="0"/>
              <a:ea typeface="ＭＳ Ｐゴシック" pitchFamily="34" charset="-128"/>
              <a:cs typeface="+mj-cs"/>
            </a:endParaRPr>
          </a:p>
          <a:p>
            <a:pPr algn="l"/>
            <a:r>
              <a:rPr lang="en-US" sz="2000" dirty="0">
                <a:solidFill>
                  <a:srgbClr val="000000"/>
                </a:solidFill>
                <a:latin typeface="Candara" panose="020E0502030303020204" pitchFamily="34" charset="0"/>
                <a:ea typeface="ＭＳ Ｐゴシック" pitchFamily="34" charset="-128"/>
                <a:cs typeface="+mj-cs"/>
              </a:rPr>
              <a:t>Lesson 08  : JSP Actions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1200" dirty="0"/>
              <a:t>8</a:t>
            </a:r>
            <a:r>
              <a:rPr lang="en-US" sz="1200" dirty="0" smtClean="0"/>
              <a:t>.3</a:t>
            </a:r>
            <a:r>
              <a:rPr lang="en-US" sz="1200" dirty="0"/>
              <a:t>: </a:t>
            </a:r>
            <a:r>
              <a:rPr lang="en-US" sz="1200" dirty="0" err="1"/>
              <a:t>jsp:forward</a:t>
            </a:r>
            <a:r>
              <a:rPr lang="en-US" sz="1200" dirty="0"/>
              <a:t> Action </a:t>
            </a:r>
            <a:br>
              <a:rPr lang="en-US" sz="1200" dirty="0"/>
            </a:br>
            <a:r>
              <a:rPr lang="en-US" dirty="0"/>
              <a:t>Demo</a:t>
            </a:r>
          </a:p>
        </p:txBody>
      </p:sp>
      <p:sp>
        <p:nvSpPr>
          <p:cNvPr id="16" name="Content Placeholder 15"/>
          <p:cNvSpPr>
            <a:spLocks noGrp="1"/>
          </p:cNvSpPr>
          <p:nvPr>
            <p:ph idx="1"/>
          </p:nvPr>
        </p:nvSpPr>
        <p:spPr/>
        <p:txBody>
          <a:bodyPr/>
          <a:lstStyle/>
          <a:p>
            <a:r>
              <a:rPr lang="en-US" sz="1800" dirty="0"/>
              <a:t>Demo on</a:t>
            </a:r>
            <a:r>
              <a:rPr lang="en-US" dirty="0"/>
              <a:t>:</a:t>
            </a:r>
          </a:p>
          <a:p>
            <a:pPr lvl="1"/>
            <a:r>
              <a:rPr lang="en-US" sz="1600" dirty="0" err="1"/>
              <a:t>first.jsp</a:t>
            </a:r>
            <a:endParaRPr lang="en-US" sz="1600" dirty="0"/>
          </a:p>
          <a:p>
            <a:pPr lvl="1"/>
            <a:r>
              <a:rPr lang="en-US" sz="1600" dirty="0" err="1"/>
              <a:t>second.jsp</a:t>
            </a:r>
            <a:endParaRPr lang="en-US" sz="1600" dirty="0"/>
          </a:p>
          <a:p>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44" name="AutoShape 8"/>
          <p:cNvSpPr>
            <a:spLocks noChangeArrowheads="1"/>
          </p:cNvSpPr>
          <p:nvPr/>
        </p:nvSpPr>
        <p:spPr bwMode="auto">
          <a:xfrm>
            <a:off x="453342" y="3606792"/>
            <a:ext cx="7979458" cy="2057400"/>
          </a:xfrm>
          <a:prstGeom prst="horizontalScroll">
            <a:avLst>
              <a:gd name="adj" fmla="val 12500"/>
            </a:avLst>
          </a:prstGeom>
          <a:solidFill>
            <a:srgbClr val="FFFFCC"/>
          </a:solidFill>
          <a:ln w="9525">
            <a:solidFill>
              <a:schemeClr val="tx1"/>
            </a:solidFill>
            <a:round/>
            <a:headEnd/>
            <a:tailEnd/>
          </a:ln>
        </p:spPr>
        <p:txBody>
          <a:bodyPr wrap="none" anchor="ctr"/>
          <a:lstStyle/>
          <a:p>
            <a:pPr algn="l"/>
            <a:r>
              <a:rPr lang="en-US" sz="1400" b="1" i="1" dirty="0"/>
              <a:t>Model 2 Architecture combines the use of Servlets and JSP. </a:t>
            </a:r>
          </a:p>
          <a:p>
            <a:pPr algn="l"/>
            <a:r>
              <a:rPr lang="en-US" sz="1400" b="1" i="1" dirty="0"/>
              <a:t>It takes advantage of the predominant strengths of both technologies, </a:t>
            </a:r>
          </a:p>
          <a:p>
            <a:pPr algn="l"/>
            <a:r>
              <a:rPr lang="en-US" sz="1400" b="1" i="1" dirty="0"/>
              <a:t>using JSP  to generate the presentation Layer and servlets to </a:t>
            </a:r>
          </a:p>
          <a:p>
            <a:pPr algn="l"/>
            <a:r>
              <a:rPr lang="en-US" sz="1400" b="1" i="1" dirty="0"/>
              <a:t>perform process-intensive tasks.</a:t>
            </a:r>
          </a:p>
        </p:txBody>
      </p:sp>
      <p:sp>
        <p:nvSpPr>
          <p:cNvPr id="17414" name="AutoShape 13"/>
          <p:cNvSpPr>
            <a:spLocks noChangeArrowheads="1"/>
          </p:cNvSpPr>
          <p:nvPr/>
        </p:nvSpPr>
        <p:spPr bwMode="auto">
          <a:xfrm>
            <a:off x="453342" y="2349682"/>
            <a:ext cx="7848600" cy="754380"/>
          </a:xfrm>
          <a:prstGeom prst="roundRect">
            <a:avLst>
              <a:gd name="adj" fmla="val 16667"/>
            </a:avLst>
          </a:prstGeom>
          <a:noFill/>
          <a:ln w="19050" algn="ctr">
            <a:solidFill>
              <a:schemeClr val="tx1"/>
            </a:solidFill>
            <a:round/>
            <a:headEnd/>
            <a:tailEnd/>
          </a:ln>
          <a:effectLst/>
        </p:spPr>
        <p:txBody>
          <a:bodyPr anchor="ctr"/>
          <a:lstStyle/>
          <a:p>
            <a:pPr lvl="1"/>
            <a:r>
              <a:rPr lang="en-US" sz="1600" dirty="0"/>
              <a:t>&lt;!-- Forward to a servlet --&gt;</a:t>
            </a:r>
          </a:p>
          <a:p>
            <a:pPr lvl="1"/>
            <a:r>
              <a:rPr lang="en-US" sz="1600" dirty="0"/>
              <a:t>&lt;jsp:forward page="/servlet/servlettojsp" /&gt;</a:t>
            </a:r>
          </a:p>
        </p:txBody>
      </p:sp>
      <p:sp>
        <p:nvSpPr>
          <p:cNvPr id="3" name="Title 2"/>
          <p:cNvSpPr>
            <a:spLocks noGrp="1"/>
          </p:cNvSpPr>
          <p:nvPr>
            <p:ph type="title"/>
          </p:nvPr>
        </p:nvSpPr>
        <p:spPr/>
        <p:txBody>
          <a:bodyPr/>
          <a:lstStyle/>
          <a:p>
            <a:r>
              <a:rPr lang="en-US" sz="1200" dirty="0"/>
              <a:t>8</a:t>
            </a:r>
            <a:r>
              <a:rPr lang="en-US" sz="1200" dirty="0" smtClean="0"/>
              <a:t>.3.1</a:t>
            </a:r>
            <a:r>
              <a:rPr lang="en-US" sz="1200" dirty="0"/>
              <a:t>: Integrating Servlets and JSP</a:t>
            </a:r>
            <a:br>
              <a:rPr lang="en-US" sz="1200" dirty="0"/>
            </a:br>
            <a:r>
              <a:rPr lang="en-US" sz="2000" dirty="0"/>
              <a:t>Integrating Servlets and JSP</a:t>
            </a:r>
          </a:p>
        </p:txBody>
      </p:sp>
      <p:sp>
        <p:nvSpPr>
          <p:cNvPr id="4" name="Content Placeholder 3"/>
          <p:cNvSpPr>
            <a:spLocks noGrp="1"/>
          </p:cNvSpPr>
          <p:nvPr>
            <p:ph idx="1"/>
          </p:nvPr>
        </p:nvSpPr>
        <p:spPr>
          <a:xfrm>
            <a:off x="298516" y="1494767"/>
            <a:ext cx="8845484" cy="564448"/>
          </a:xfrm>
        </p:spPr>
        <p:txBody>
          <a:bodyPr>
            <a:normAutofit/>
          </a:bodyPr>
          <a:lstStyle/>
          <a:p>
            <a:r>
              <a:rPr lang="en-US" sz="1800" dirty="0" err="1"/>
              <a:t>jsp:forward</a:t>
            </a:r>
            <a:r>
              <a:rPr lang="en-US" sz="1800" dirty="0"/>
              <a:t> can be used to forward a request from </a:t>
            </a:r>
            <a:r>
              <a:rPr lang="en-US" sz="1800" dirty="0" err="1"/>
              <a:t>jsp</a:t>
            </a:r>
            <a:r>
              <a:rPr lang="en-US" sz="1800" dirty="0"/>
              <a:t> page to a servlet.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3144"/>
                                        </p:tgtEl>
                                        <p:attrNameLst>
                                          <p:attrName>style.visibility</p:attrName>
                                        </p:attrNameLst>
                                      </p:cBhvr>
                                      <p:to>
                                        <p:strVal val="visible"/>
                                      </p:to>
                                    </p:set>
                                    <p:animEffect transition="in" filter="wipe(left)">
                                      <p:cBhvr>
                                        <p:cTn id="7" dur="500"/>
                                        <p:tgtEl>
                                          <p:spTgt spid="603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8" name="Picture 76" descr="jsptoservlet.gif"/>
          <p:cNvPicPr>
            <a:picLocks noChangeAspect="1"/>
          </p:cNvPicPr>
          <p:nvPr/>
        </p:nvPicPr>
        <p:blipFill>
          <a:blip r:embed="rId3" cstate="print"/>
          <a:srcRect/>
          <a:stretch>
            <a:fillRect/>
          </a:stretch>
        </p:blipFill>
        <p:spPr bwMode="auto">
          <a:xfrm>
            <a:off x="732519" y="2946399"/>
            <a:ext cx="4876800" cy="2133600"/>
          </a:xfrm>
          <a:prstGeom prst="rect">
            <a:avLst/>
          </a:prstGeom>
          <a:noFill/>
          <a:ln w="9525">
            <a:noFill/>
            <a:miter lim="800000"/>
            <a:headEnd/>
            <a:tailEnd/>
          </a:ln>
        </p:spPr>
      </p:pic>
      <p:sp>
        <p:nvSpPr>
          <p:cNvPr id="15" name="Title 14"/>
          <p:cNvSpPr>
            <a:spLocks noGrp="1"/>
          </p:cNvSpPr>
          <p:nvPr>
            <p:ph type="title"/>
          </p:nvPr>
        </p:nvSpPr>
        <p:spPr/>
        <p:txBody>
          <a:bodyPr/>
          <a:lstStyle/>
          <a:p>
            <a:r>
              <a:rPr lang="en-US" sz="1200" dirty="0"/>
              <a:t>8</a:t>
            </a:r>
            <a:r>
              <a:rPr lang="en-US" sz="1200" dirty="0" smtClean="0"/>
              <a:t>.3.1</a:t>
            </a:r>
            <a:r>
              <a:rPr lang="en-US" sz="1200" dirty="0"/>
              <a:t>: Integrating Servlets and JSP</a:t>
            </a:r>
            <a:r>
              <a:rPr lang="en-US" dirty="0"/>
              <a:t/>
            </a:r>
            <a:br>
              <a:rPr lang="en-US" dirty="0"/>
            </a:br>
            <a:r>
              <a:rPr lang="en-US" dirty="0"/>
              <a:t>Demo: Integrating Servlets and JSP</a:t>
            </a:r>
          </a:p>
        </p:txBody>
      </p:sp>
      <p:sp>
        <p:nvSpPr>
          <p:cNvPr id="16" name="Content Placeholder 15"/>
          <p:cNvSpPr>
            <a:spLocks noGrp="1"/>
          </p:cNvSpPr>
          <p:nvPr>
            <p:ph idx="1"/>
          </p:nvPr>
        </p:nvSpPr>
        <p:spPr>
          <a:xfrm>
            <a:off x="298517" y="1494766"/>
            <a:ext cx="6649748" cy="1829005"/>
          </a:xfrm>
        </p:spPr>
        <p:txBody>
          <a:bodyPr/>
          <a:lstStyle/>
          <a:p>
            <a:r>
              <a:rPr lang="en-US" sz="1800" dirty="0"/>
              <a:t>Demo on:</a:t>
            </a:r>
          </a:p>
          <a:p>
            <a:pPr lvl="1"/>
            <a:r>
              <a:rPr lang="en-US" sz="1600" dirty="0"/>
              <a:t>servletToJsp.java (servlet)</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0115" name="Group 51"/>
          <p:cNvGraphicFramePr>
            <a:graphicFrameLocks noGrp="1"/>
          </p:cNvGraphicFramePr>
          <p:nvPr>
            <p:extLst>
              <p:ext uri="{D42A27DB-BD31-4B8C-83A1-F6EECF244321}">
                <p14:modId xmlns:p14="http://schemas.microsoft.com/office/powerpoint/2010/main" val="380080307"/>
              </p:ext>
            </p:extLst>
          </p:nvPr>
        </p:nvGraphicFramePr>
        <p:xfrm>
          <a:off x="612997" y="1436915"/>
          <a:ext cx="8298773" cy="4566567"/>
        </p:xfrm>
        <a:graphic>
          <a:graphicData uri="http://schemas.openxmlformats.org/drawingml/2006/table">
            <a:tbl>
              <a:tblPr/>
              <a:tblGrid>
                <a:gridCol w="4028531">
                  <a:extLst>
                    <a:ext uri="{9D8B030D-6E8A-4147-A177-3AD203B41FA5}">
                      <a16:colId xmlns:a16="http://schemas.microsoft.com/office/drawing/2014/main" xmlns="" val="20000"/>
                    </a:ext>
                  </a:extLst>
                </a:gridCol>
                <a:gridCol w="4270242">
                  <a:extLst>
                    <a:ext uri="{9D8B030D-6E8A-4147-A177-3AD203B41FA5}">
                      <a16:colId xmlns:a16="http://schemas.microsoft.com/office/drawing/2014/main" xmlns="" val="20001"/>
                    </a:ext>
                  </a:extLst>
                </a:gridCol>
              </a:tblGrid>
              <a:tr h="618512">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1" i="0" u="none" strike="noStrike" cap="none" normalizeH="0" baseline="0" dirty="0">
                          <a:ln>
                            <a:noFill/>
                          </a:ln>
                          <a:solidFill>
                            <a:schemeClr val="tx1"/>
                          </a:solidFill>
                          <a:effectLst/>
                          <a:latin typeface="+mn-lt"/>
                        </a:rPr>
                        <a:t>jsp:forward</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1" i="0" u="none" strike="noStrike" cap="none" normalizeH="0" baseline="0" dirty="0">
                          <a:ln>
                            <a:noFill/>
                          </a:ln>
                          <a:solidFill>
                            <a:schemeClr val="tx1"/>
                          </a:solidFill>
                          <a:effectLst/>
                          <a:latin typeface="+mn-lt"/>
                        </a:rPr>
                        <a:t>response.sendRedirect</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xmlns="" val="10000"/>
                  </a:ext>
                </a:extLst>
              </a:tr>
              <a:tr h="1141222">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mn-lt"/>
                        </a:rPr>
                        <a:t>Server-side redirect, hence no network traffic</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mn-lt"/>
                        </a:rPr>
                        <a:t>Client-side redirect, hence additional network round trip</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142902">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mn-lt"/>
                        </a:rPr>
                        <a:t>The address of the destination page hidden from user</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mn-lt"/>
                        </a:rPr>
                        <a:t>The address of the destination page visible to user in the address bar</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663931">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mn-lt"/>
                        </a:rPr>
                        <a:t>Allows forwarding of the request to another page in the same context as the current page.</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sz="1400" b="0" i="0" u="none" strike="noStrike" cap="none" normalizeH="0" baseline="0" dirty="0">
                          <a:ln>
                            <a:noFill/>
                          </a:ln>
                          <a:solidFill>
                            <a:schemeClr val="tx1"/>
                          </a:solidFill>
                          <a:effectLst/>
                          <a:latin typeface="+mn-lt"/>
                        </a:rPr>
                        <a:t>Allows re-direction of the request to another page in same or different  context as the current page</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3" name="Title 2"/>
          <p:cNvSpPr>
            <a:spLocks noGrp="1"/>
          </p:cNvSpPr>
          <p:nvPr>
            <p:ph type="title"/>
          </p:nvPr>
        </p:nvSpPr>
        <p:spPr/>
        <p:txBody>
          <a:bodyPr/>
          <a:lstStyle/>
          <a:p>
            <a:r>
              <a:rPr lang="en-US" sz="1200" dirty="0"/>
              <a:t>8</a:t>
            </a:r>
            <a:r>
              <a:rPr lang="en-US" sz="1200" dirty="0" smtClean="0"/>
              <a:t>.3.1</a:t>
            </a:r>
            <a:r>
              <a:rPr lang="en-US" sz="1200" dirty="0"/>
              <a:t>: </a:t>
            </a:r>
            <a:r>
              <a:rPr lang="en-US" sz="1200" dirty="0" err="1"/>
              <a:t>jsp:forward</a:t>
            </a:r>
            <a:r>
              <a:rPr lang="en-US" sz="1200" dirty="0"/>
              <a:t> versus </a:t>
            </a:r>
            <a:r>
              <a:rPr lang="en-US" sz="1200" dirty="0" err="1"/>
              <a:t>response.sendRedirect</a:t>
            </a:r>
            <a:r>
              <a:rPr lang="en-US" dirty="0"/>
              <a:t/>
            </a:r>
            <a:br>
              <a:rPr lang="en-US" dirty="0"/>
            </a:br>
            <a:r>
              <a:rPr lang="en-US" sz="2000" dirty="0" err="1"/>
              <a:t>jsp:forward</a:t>
            </a:r>
            <a:r>
              <a:rPr lang="en-US" sz="2000" dirty="0"/>
              <a:t> versus </a:t>
            </a:r>
            <a:r>
              <a:rPr lang="en-US" sz="2000" dirty="0" err="1"/>
              <a:t>response.sendRedirect</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Lab: </a:t>
            </a:r>
            <a:r>
              <a:rPr lang="en-US" sz="2000" dirty="0" smtClean="0"/>
              <a:t>Integrating JSP with Servlet</a:t>
            </a:r>
            <a:endParaRPr lang="en-US" sz="2000" dirty="0"/>
          </a:p>
        </p:txBody>
      </p:sp>
      <p:sp>
        <p:nvSpPr>
          <p:cNvPr id="5" name="Content Placeholder 4"/>
          <p:cNvSpPr>
            <a:spLocks noGrp="1"/>
          </p:cNvSpPr>
          <p:nvPr>
            <p:ph idx="1"/>
          </p:nvPr>
        </p:nvSpPr>
        <p:spPr/>
        <p:txBody>
          <a:bodyPr>
            <a:normAutofit/>
          </a:bodyPr>
          <a:lstStyle/>
          <a:p>
            <a:r>
              <a:rPr lang="en-US" sz="1600"/>
              <a:t>Lab </a:t>
            </a:r>
            <a:r>
              <a:rPr lang="en-US" sz="1600" smtClean="0"/>
              <a:t>4.1</a:t>
            </a:r>
            <a:endParaRPr lang="en-US" sz="1600" dirty="0"/>
          </a:p>
        </p:txBody>
      </p:sp>
    </p:spTree>
    <p:extLst>
      <p:ext uri="{BB962C8B-B14F-4D97-AF65-F5344CB8AC3E}">
        <p14:creationId xmlns:p14="http://schemas.microsoft.com/office/powerpoint/2010/main" val="3725405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Summary</a:t>
            </a:r>
          </a:p>
        </p:txBody>
      </p:sp>
      <p:sp>
        <p:nvSpPr>
          <p:cNvPr id="5" name="Content Placeholder 4"/>
          <p:cNvSpPr>
            <a:spLocks noGrp="1"/>
          </p:cNvSpPr>
          <p:nvPr>
            <p:ph idx="1"/>
          </p:nvPr>
        </p:nvSpPr>
        <p:spPr/>
        <p:txBody>
          <a:bodyPr/>
          <a:lstStyle/>
          <a:p>
            <a:r>
              <a:rPr lang="en-US" sz="1800" dirty="0"/>
              <a:t>In this lesson, you have learnt the following concepts:</a:t>
            </a:r>
          </a:p>
          <a:p>
            <a:pPr lvl="1"/>
            <a:r>
              <a:rPr lang="en-US" sz="1600" dirty="0"/>
              <a:t>JSP Actions: include, forward, and plugin</a:t>
            </a:r>
          </a:p>
          <a:p>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Question</a:t>
            </a:r>
          </a:p>
        </p:txBody>
      </p:sp>
      <p:sp>
        <p:nvSpPr>
          <p:cNvPr id="5" name="Content Placeholder 4"/>
          <p:cNvSpPr>
            <a:spLocks noGrp="1"/>
          </p:cNvSpPr>
          <p:nvPr>
            <p:ph idx="1"/>
          </p:nvPr>
        </p:nvSpPr>
        <p:spPr/>
        <p:txBody>
          <a:bodyPr>
            <a:normAutofit/>
          </a:bodyPr>
          <a:lstStyle/>
          <a:p>
            <a:r>
              <a:rPr lang="en-US" sz="1800" dirty="0"/>
              <a:t>Question 1: The include action is a  ___ include.</a:t>
            </a:r>
          </a:p>
          <a:p>
            <a:pPr lvl="1"/>
            <a:r>
              <a:rPr lang="en-US" sz="1600" dirty="0"/>
              <a:t>Option 1: dynamic</a:t>
            </a:r>
          </a:p>
          <a:p>
            <a:pPr lvl="1"/>
            <a:r>
              <a:rPr lang="en-US" sz="1600" dirty="0"/>
              <a:t>Option 2: static</a:t>
            </a:r>
          </a:p>
          <a:p>
            <a:pPr lvl="1"/>
            <a:r>
              <a:rPr lang="en-US" sz="1600" dirty="0"/>
              <a:t>Option 3: both the above</a:t>
            </a:r>
          </a:p>
          <a:p>
            <a:pPr marL="174625" lvl="1" indent="0">
              <a:buNone/>
            </a:pPr>
            <a:endParaRPr lang="en-US" sz="1600" dirty="0"/>
          </a:p>
          <a:p>
            <a:r>
              <a:rPr lang="en-US" sz="1800" dirty="0"/>
              <a:t>Question 2: The ___ attribute of include action is mandatory to be set.</a:t>
            </a:r>
          </a:p>
          <a:p>
            <a:pPr marL="0" indent="0">
              <a:buNone/>
            </a:pPr>
            <a:endParaRPr lang="en-US" sz="1800" dirty="0"/>
          </a:p>
          <a:p>
            <a:r>
              <a:rPr lang="en-US" sz="1800" dirty="0"/>
              <a:t>Question 3: ___ sub-element can be used to pass information to included or forwarded JSP page.</a:t>
            </a:r>
          </a:p>
          <a:p>
            <a:pPr marL="0" indent="0">
              <a:buNone/>
            </a:pPr>
            <a:endParaRPr lang="en-US" sz="1800" dirty="0"/>
          </a:p>
          <a:p>
            <a:r>
              <a:rPr lang="en-US" sz="1800" dirty="0"/>
              <a:t>Question 4: ___ action terminates the execution of current page before moving on to the next page.</a:t>
            </a:r>
          </a:p>
          <a:p>
            <a:endParaRPr lang="en-US" sz="1800" dirty="0"/>
          </a:p>
          <a:p>
            <a:r>
              <a:rPr lang="en-US" sz="1800" dirty="0"/>
              <a:t>Question 5: ___ is a client-side redirect.</a:t>
            </a:r>
          </a:p>
          <a:p>
            <a:endParaRPr lang="en-US" sz="1600" dirty="0"/>
          </a:p>
          <a:p>
            <a:endParaRPr lang="en-US" sz="1600" dirty="0"/>
          </a:p>
          <a:p>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Objectives</a:t>
            </a:r>
          </a:p>
        </p:txBody>
      </p:sp>
      <p:sp>
        <p:nvSpPr>
          <p:cNvPr id="5" name="Content Placeholder 4"/>
          <p:cNvSpPr>
            <a:spLocks noGrp="1"/>
          </p:cNvSpPr>
          <p:nvPr>
            <p:ph idx="1"/>
          </p:nvPr>
        </p:nvSpPr>
        <p:spPr/>
        <p:txBody>
          <a:bodyPr/>
          <a:lstStyle/>
          <a:p>
            <a:r>
              <a:rPr lang="en-US" sz="1800" dirty="0"/>
              <a:t>In this lesson, you will learn the following concepts:</a:t>
            </a:r>
          </a:p>
          <a:p>
            <a:pPr lvl="1"/>
            <a:r>
              <a:rPr lang="en-US" sz="1600" dirty="0"/>
              <a:t>JSP Actions</a:t>
            </a:r>
          </a:p>
          <a:p>
            <a:pPr marL="3572" lvl="1" indent="0">
              <a:buNone/>
            </a:pPr>
            <a:endParaRPr lang="en-US" sz="1600" dirty="0"/>
          </a:p>
          <a:p>
            <a:pPr lvl="1"/>
            <a:r>
              <a:rPr lang="en-US" sz="1600" dirty="0" err="1"/>
              <a:t>jsp:include</a:t>
            </a:r>
            <a:r>
              <a:rPr lang="en-US" sz="1600" dirty="0"/>
              <a:t> Action</a:t>
            </a:r>
          </a:p>
          <a:p>
            <a:pPr lvl="2"/>
            <a:r>
              <a:rPr lang="en-US" sz="1400" dirty="0"/>
              <a:t>include Action Vs Directive   </a:t>
            </a:r>
          </a:p>
          <a:p>
            <a:pPr marL="175021" lvl="2" indent="0">
              <a:buNone/>
            </a:pPr>
            <a:endParaRPr lang="en-US" sz="1400" dirty="0"/>
          </a:p>
          <a:p>
            <a:pPr lvl="1"/>
            <a:r>
              <a:rPr lang="en-US" sz="1600" dirty="0" err="1"/>
              <a:t>jsp:forward</a:t>
            </a:r>
            <a:r>
              <a:rPr lang="en-US" sz="1600" dirty="0"/>
              <a:t> Action</a:t>
            </a:r>
          </a:p>
          <a:p>
            <a:pPr lvl="2"/>
            <a:r>
              <a:rPr lang="en-US" sz="1400" dirty="0"/>
              <a:t>Integrating Servlets &amp; JSP</a:t>
            </a:r>
          </a:p>
          <a:p>
            <a:pPr lvl="2"/>
            <a:r>
              <a:rPr lang="en-US" sz="1400" dirty="0" err="1"/>
              <a:t>jsp:forward</a:t>
            </a:r>
            <a:r>
              <a:rPr lang="en-US" sz="1400" dirty="0"/>
              <a:t> Vs </a:t>
            </a:r>
            <a:r>
              <a:rPr lang="en-US" sz="1400" dirty="0" err="1"/>
              <a:t>response.sendRedirect</a:t>
            </a:r>
            <a:endParaRPr lang="en-US" sz="1400" dirty="0"/>
          </a:p>
          <a:p>
            <a:pPr marL="0" indent="0">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8</a:t>
            </a:r>
            <a:r>
              <a:rPr lang="en-US" sz="1200" dirty="0" smtClean="0"/>
              <a:t>.1</a:t>
            </a:r>
            <a:r>
              <a:rPr lang="en-US" sz="1200" dirty="0"/>
              <a:t>: JSP Actions</a:t>
            </a:r>
            <a:r>
              <a:rPr lang="en-US" dirty="0"/>
              <a:t/>
            </a:r>
            <a:br>
              <a:rPr lang="en-US" dirty="0"/>
            </a:br>
            <a:r>
              <a:rPr lang="en-US" sz="2000" dirty="0"/>
              <a:t>The JSP Action </a:t>
            </a:r>
          </a:p>
        </p:txBody>
      </p:sp>
      <p:sp>
        <p:nvSpPr>
          <p:cNvPr id="4" name="Content Placeholder 3"/>
          <p:cNvSpPr>
            <a:spLocks noGrp="1"/>
          </p:cNvSpPr>
          <p:nvPr>
            <p:ph idx="1"/>
          </p:nvPr>
        </p:nvSpPr>
        <p:spPr/>
        <p:txBody>
          <a:bodyPr/>
          <a:lstStyle/>
          <a:p>
            <a:r>
              <a:rPr lang="en-US" sz="1800" dirty="0"/>
              <a:t>JSP actions controls the behavior of the servlet engine.</a:t>
            </a:r>
          </a:p>
          <a:p>
            <a:r>
              <a:rPr lang="en-US" sz="1600" dirty="0"/>
              <a:t>Available Actions are as follows:</a:t>
            </a:r>
          </a:p>
          <a:p>
            <a:pPr lvl="1"/>
            <a:r>
              <a:rPr lang="en-US" sz="1400" dirty="0" err="1"/>
              <a:t>jsp:include</a:t>
            </a:r>
            <a:endParaRPr lang="en-US" sz="1400" dirty="0"/>
          </a:p>
          <a:p>
            <a:pPr lvl="1"/>
            <a:r>
              <a:rPr lang="en-US" sz="1400" dirty="0" err="1"/>
              <a:t>jsp:forward</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8.2</a:t>
            </a:r>
            <a:r>
              <a:rPr lang="en-US" sz="1200" dirty="0"/>
              <a:t>: </a:t>
            </a:r>
            <a:r>
              <a:rPr lang="en-US" sz="1200" dirty="0" err="1"/>
              <a:t>jsp:include</a:t>
            </a:r>
            <a:r>
              <a:rPr lang="en-US" sz="1200" dirty="0"/>
              <a:t> Action</a:t>
            </a:r>
            <a:r>
              <a:rPr lang="en-US" dirty="0"/>
              <a:t/>
            </a:r>
            <a:br>
              <a:rPr lang="en-US" dirty="0"/>
            </a:br>
            <a:r>
              <a:rPr lang="en-US" sz="2000" dirty="0"/>
              <a:t>The Include Action</a:t>
            </a:r>
          </a:p>
        </p:txBody>
      </p:sp>
      <p:sp>
        <p:nvSpPr>
          <p:cNvPr id="4" name="Content Placeholder 3"/>
          <p:cNvSpPr>
            <a:spLocks noGrp="1"/>
          </p:cNvSpPr>
          <p:nvPr>
            <p:ph idx="1"/>
          </p:nvPr>
        </p:nvSpPr>
        <p:spPr/>
        <p:txBody>
          <a:bodyPr/>
          <a:lstStyle/>
          <a:p>
            <a:r>
              <a:rPr lang="en-US" sz="1800" dirty="0"/>
              <a:t>The include action allows to insert files into the page being generated.</a:t>
            </a:r>
          </a:p>
          <a:p>
            <a:r>
              <a:rPr lang="en-US" sz="1800" dirty="0"/>
              <a:t>Syntax:</a:t>
            </a:r>
          </a:p>
          <a:p>
            <a:endParaRPr lang="en-US" dirty="0"/>
          </a:p>
          <a:p>
            <a:endParaRPr lang="en-US" dirty="0"/>
          </a:p>
          <a:p>
            <a:endParaRPr lang="en-US" dirty="0"/>
          </a:p>
          <a:p>
            <a:pPr marL="0" indent="0">
              <a:buNone/>
            </a:pPr>
            <a:r>
              <a:rPr lang="en-US" dirty="0"/>
              <a:t>    </a:t>
            </a:r>
          </a:p>
          <a:p>
            <a:pPr marL="0" indent="0">
              <a:buNone/>
            </a:pPr>
            <a:endParaRPr lang="en-US" dirty="0"/>
          </a:p>
          <a:p>
            <a:pPr marL="0" indent="0">
              <a:buNone/>
            </a:pPr>
            <a:endParaRPr lang="en-US" dirty="0"/>
          </a:p>
          <a:p>
            <a:pPr marL="0" indent="0">
              <a:buNone/>
            </a:pPr>
            <a:r>
              <a:rPr lang="en-US" dirty="0"/>
              <a:t> </a:t>
            </a:r>
            <a:r>
              <a:rPr lang="en-US" sz="1600" dirty="0"/>
              <a:t>or</a:t>
            </a:r>
          </a:p>
          <a:p>
            <a:endParaRPr lang="en-US" dirty="0"/>
          </a:p>
          <a:p>
            <a:endParaRPr lang="en-US" dirty="0"/>
          </a:p>
        </p:txBody>
      </p:sp>
      <p:sp>
        <p:nvSpPr>
          <p:cNvPr id="9221" name="AutoShape 7"/>
          <p:cNvSpPr>
            <a:spLocks noChangeArrowheads="1"/>
          </p:cNvSpPr>
          <p:nvPr/>
        </p:nvSpPr>
        <p:spPr bwMode="auto">
          <a:xfrm>
            <a:off x="554940" y="2711223"/>
            <a:ext cx="7442426" cy="742460"/>
          </a:xfrm>
          <a:prstGeom prst="roundRect">
            <a:avLst>
              <a:gd name="adj" fmla="val 16667"/>
            </a:avLst>
          </a:prstGeom>
          <a:noFill/>
          <a:ln w="19050" algn="ctr">
            <a:solidFill>
              <a:schemeClr val="tx1"/>
            </a:solidFill>
            <a:round/>
            <a:headEnd/>
            <a:tailEnd/>
          </a:ln>
          <a:effectLst/>
        </p:spPr>
        <p:txBody>
          <a:bodyPr anchor="ctr"/>
          <a:lstStyle/>
          <a:p>
            <a:pPr lvl="1"/>
            <a:r>
              <a:rPr lang="en-US" sz="1600" dirty="0"/>
              <a:t>&lt;jsp:include page="{relativeURL | &lt;%= expression%&gt;}"   flush="true"/&gt;</a:t>
            </a:r>
          </a:p>
        </p:txBody>
      </p:sp>
      <p:sp>
        <p:nvSpPr>
          <p:cNvPr id="9222" name="AutoShape 8"/>
          <p:cNvSpPr>
            <a:spLocks noChangeArrowheads="1"/>
          </p:cNvSpPr>
          <p:nvPr/>
        </p:nvSpPr>
        <p:spPr bwMode="auto">
          <a:xfrm>
            <a:off x="587119" y="4230891"/>
            <a:ext cx="7610310" cy="1647372"/>
          </a:xfrm>
          <a:prstGeom prst="roundRect">
            <a:avLst>
              <a:gd name="adj" fmla="val 16667"/>
            </a:avLst>
          </a:prstGeom>
          <a:noFill/>
          <a:ln w="19050" algn="ctr">
            <a:solidFill>
              <a:schemeClr val="tx1"/>
            </a:solidFill>
            <a:round/>
            <a:headEnd/>
            <a:tailEnd/>
          </a:ln>
          <a:effectLst/>
        </p:spPr>
        <p:txBody>
          <a:bodyPr anchor="ctr"/>
          <a:lstStyle/>
          <a:p>
            <a:pPr lvl="1"/>
            <a:r>
              <a:rPr lang="en-US" sz="1600" dirty="0"/>
              <a:t>&lt;jsp:include page="{relativeURL | &lt;%= expression %&gt;}"   flush="true" &gt; </a:t>
            </a:r>
            <a:br>
              <a:rPr lang="en-US" sz="1600" dirty="0"/>
            </a:br>
            <a:r>
              <a:rPr lang="en-US" sz="1600" dirty="0"/>
              <a:t>&lt;jsp:param name="parameterName" value="{parameterValue | &lt;%= expression %&gt;}" /&gt;+</a:t>
            </a:r>
          </a:p>
          <a:p>
            <a:pPr lvl="1"/>
            <a:r>
              <a:rPr lang="en-US" sz="1600" dirty="0"/>
              <a:t> &lt;/jsp:include&gt;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8.2</a:t>
            </a:r>
            <a:r>
              <a:rPr lang="en-US" sz="1200" dirty="0"/>
              <a:t>: </a:t>
            </a:r>
            <a:r>
              <a:rPr lang="en-US" sz="1200" dirty="0" err="1"/>
              <a:t>jsp:include</a:t>
            </a:r>
            <a:r>
              <a:rPr lang="en-US" sz="1200" dirty="0"/>
              <a:t> Action</a:t>
            </a:r>
            <a:r>
              <a:rPr lang="en-US" dirty="0"/>
              <a:t/>
            </a:r>
            <a:br>
              <a:rPr lang="en-US" dirty="0"/>
            </a:br>
            <a:r>
              <a:rPr lang="en-US" sz="2000" dirty="0"/>
              <a:t>Examples for </a:t>
            </a:r>
            <a:r>
              <a:rPr lang="en-US" sz="2000" dirty="0" err="1"/>
              <a:t>jsp:include</a:t>
            </a:r>
            <a:endParaRPr lang="en-US" sz="2000" dirty="0"/>
          </a:p>
        </p:txBody>
      </p:sp>
      <p:sp>
        <p:nvSpPr>
          <p:cNvPr id="5" name="Content Placeholder 4"/>
          <p:cNvSpPr>
            <a:spLocks noGrp="1"/>
          </p:cNvSpPr>
          <p:nvPr>
            <p:ph idx="1"/>
          </p:nvPr>
        </p:nvSpPr>
        <p:spPr>
          <a:xfrm>
            <a:off x="337930" y="1494766"/>
            <a:ext cx="8806070" cy="4643751"/>
          </a:xfrm>
        </p:spPr>
        <p:txBody>
          <a:bodyPr/>
          <a:lstStyle/>
          <a:p>
            <a:r>
              <a:rPr lang="en-US" sz="1800" dirty="0"/>
              <a:t>Example 1:</a:t>
            </a:r>
          </a:p>
          <a:p>
            <a:endParaRPr lang="en-US" dirty="0"/>
          </a:p>
          <a:p>
            <a:endParaRPr lang="en-US" dirty="0"/>
          </a:p>
          <a:p>
            <a:endParaRPr lang="en-US" dirty="0"/>
          </a:p>
          <a:p>
            <a:endParaRPr lang="en-US" dirty="0"/>
          </a:p>
          <a:p>
            <a:endParaRPr lang="en-US" dirty="0"/>
          </a:p>
          <a:p>
            <a:endParaRPr lang="en-US" dirty="0"/>
          </a:p>
          <a:p>
            <a:endParaRPr lang="en-US" dirty="0"/>
          </a:p>
          <a:p>
            <a:r>
              <a:rPr lang="en-US" sz="1800" dirty="0"/>
              <a:t>Example 2:</a:t>
            </a:r>
          </a:p>
          <a:p>
            <a:endParaRPr lang="en-US" sz="1800" dirty="0"/>
          </a:p>
        </p:txBody>
      </p:sp>
      <p:sp>
        <p:nvSpPr>
          <p:cNvPr id="10245" name="AutoShape 6"/>
          <p:cNvSpPr>
            <a:spLocks noChangeArrowheads="1"/>
          </p:cNvSpPr>
          <p:nvPr/>
        </p:nvSpPr>
        <p:spPr bwMode="auto">
          <a:xfrm>
            <a:off x="519926" y="2237021"/>
            <a:ext cx="7135091" cy="1219200"/>
          </a:xfrm>
          <a:prstGeom prst="roundRect">
            <a:avLst>
              <a:gd name="adj" fmla="val 16667"/>
            </a:avLst>
          </a:prstGeom>
          <a:noFill/>
          <a:ln w="19050" algn="ctr">
            <a:solidFill>
              <a:schemeClr val="tx1"/>
            </a:solidFill>
            <a:round/>
            <a:headEnd/>
            <a:tailEnd/>
          </a:ln>
          <a:effectLst/>
        </p:spPr>
        <p:txBody>
          <a:bodyPr anchor="ctr"/>
          <a:lstStyle/>
          <a:p>
            <a:pPr lvl="1"/>
            <a:r>
              <a:rPr lang="en-US" sz="1600" dirty="0"/>
              <a:t>&lt;jsp:include page="scripts/login.jsp" /&gt;</a:t>
            </a:r>
          </a:p>
          <a:p>
            <a:pPr lvl="1"/>
            <a:r>
              <a:rPr lang="en-US" sz="1600" dirty="0"/>
              <a:t>     &lt;jsp:include page="copyright.html" /&gt;</a:t>
            </a:r>
          </a:p>
          <a:p>
            <a:pPr lvl="1"/>
            <a:r>
              <a:rPr lang="en-US" sz="1600" dirty="0"/>
              <a:t>     &lt;jsp:include page="/index.html" /&gt; </a:t>
            </a:r>
          </a:p>
        </p:txBody>
      </p:sp>
      <p:sp>
        <p:nvSpPr>
          <p:cNvPr id="10246" name="AutoShape 7"/>
          <p:cNvSpPr>
            <a:spLocks noChangeArrowheads="1"/>
          </p:cNvSpPr>
          <p:nvPr/>
        </p:nvSpPr>
        <p:spPr bwMode="auto">
          <a:xfrm>
            <a:off x="627515" y="4535714"/>
            <a:ext cx="7027501" cy="1219200"/>
          </a:xfrm>
          <a:prstGeom prst="roundRect">
            <a:avLst>
              <a:gd name="adj" fmla="val 16667"/>
            </a:avLst>
          </a:prstGeom>
          <a:noFill/>
          <a:ln w="19050" algn="ctr">
            <a:solidFill>
              <a:schemeClr val="tx1"/>
            </a:solidFill>
            <a:round/>
            <a:headEnd/>
            <a:tailEnd/>
          </a:ln>
          <a:effectLst/>
        </p:spPr>
        <p:txBody>
          <a:bodyPr anchor="ctr"/>
          <a:lstStyle/>
          <a:p>
            <a:pPr lvl="1"/>
            <a:r>
              <a:rPr lang="en-US" sz="1600" dirty="0"/>
              <a:t> &lt;</a:t>
            </a:r>
            <a:r>
              <a:rPr lang="en-US" sz="1600" dirty="0" err="1"/>
              <a:t>jsp:include</a:t>
            </a:r>
            <a:r>
              <a:rPr lang="en-US" sz="1600" dirty="0"/>
              <a:t> page="scripts/</a:t>
            </a:r>
            <a:r>
              <a:rPr lang="en-US" sz="1600" dirty="0" err="1"/>
              <a:t>login.jsp</a:t>
            </a:r>
            <a:r>
              <a:rPr lang="en-US" sz="1600" dirty="0"/>
              <a:t>"&gt; </a:t>
            </a:r>
            <a:br>
              <a:rPr lang="en-US" sz="1600" dirty="0"/>
            </a:br>
            <a:r>
              <a:rPr lang="en-US" sz="1600" dirty="0"/>
              <a:t>        &lt;</a:t>
            </a:r>
            <a:r>
              <a:rPr lang="en-US" sz="1600" dirty="0" err="1"/>
              <a:t>jsp:param</a:t>
            </a:r>
            <a:r>
              <a:rPr lang="en-US" sz="1600" dirty="0"/>
              <a:t> name="username" value="</a:t>
            </a:r>
            <a:r>
              <a:rPr lang="en-US" sz="1600" dirty="0" err="1"/>
              <a:t>jsmith</a:t>
            </a:r>
            <a:r>
              <a:rPr lang="en-US" sz="1600" dirty="0"/>
              <a:t>" /&gt;</a:t>
            </a:r>
          </a:p>
          <a:p>
            <a:pPr lvl="1"/>
            <a:r>
              <a:rPr lang="en-US" sz="1600" dirty="0"/>
              <a:t>     &lt;/</a:t>
            </a:r>
            <a:r>
              <a:rPr lang="en-US" sz="1600" dirty="0" err="1"/>
              <a:t>jsp:include</a:t>
            </a:r>
            <a:r>
              <a:rPr lang="en-US" sz="1600" dirty="0"/>
              <a:t>&gt;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1200" dirty="0"/>
              <a:t>8</a:t>
            </a:r>
            <a:r>
              <a:rPr lang="en-US" sz="1200" dirty="0" smtClean="0"/>
              <a:t>.2</a:t>
            </a:r>
            <a:r>
              <a:rPr lang="en-US" sz="1200" dirty="0"/>
              <a:t>: </a:t>
            </a:r>
            <a:r>
              <a:rPr lang="en-US" sz="1200" dirty="0" err="1"/>
              <a:t>jsp:include</a:t>
            </a:r>
            <a:r>
              <a:rPr lang="en-US" sz="1200" dirty="0"/>
              <a:t> Action</a:t>
            </a:r>
            <a:br>
              <a:rPr lang="en-US" sz="1200" dirty="0"/>
            </a:br>
            <a:r>
              <a:rPr lang="en-US" dirty="0"/>
              <a:t>Demo</a:t>
            </a:r>
          </a:p>
        </p:txBody>
      </p:sp>
      <p:sp>
        <p:nvSpPr>
          <p:cNvPr id="16" name="Content Placeholder 15"/>
          <p:cNvSpPr>
            <a:spLocks noGrp="1"/>
          </p:cNvSpPr>
          <p:nvPr>
            <p:ph idx="1"/>
          </p:nvPr>
        </p:nvSpPr>
        <p:spPr/>
        <p:txBody>
          <a:bodyPr/>
          <a:lstStyle/>
          <a:p>
            <a:r>
              <a:rPr lang="en-US" sz="1800" dirty="0"/>
              <a:t>Demo on:</a:t>
            </a:r>
          </a:p>
          <a:p>
            <a:endParaRPr lang="en-US" sz="1800" dirty="0"/>
          </a:p>
          <a:p>
            <a:pPr lvl="1"/>
            <a:r>
              <a:rPr lang="en-US" sz="1600" dirty="0" err="1"/>
              <a:t>jspIncludeAction.jsp</a:t>
            </a:r>
            <a:r>
              <a:rPr lang="en-US" sz="1600" dirty="0"/>
              <a:t> </a:t>
            </a:r>
          </a:p>
          <a:p>
            <a:pPr lvl="1"/>
            <a:r>
              <a:rPr lang="en-US" sz="1600" dirty="0" err="1"/>
              <a:t>header.jsp</a:t>
            </a:r>
            <a:endParaRPr lang="en-US" sz="1600" dirty="0"/>
          </a:p>
          <a:p>
            <a:pPr lvl="1"/>
            <a:r>
              <a:rPr lang="en-US" sz="1600" dirty="0" err="1"/>
              <a:t>footer.jsp</a:t>
            </a:r>
            <a:endParaRPr lang="en-US" sz="1600"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8</a:t>
            </a:r>
            <a:r>
              <a:rPr lang="en-US" sz="1200" dirty="0" smtClean="0"/>
              <a:t>.2.1</a:t>
            </a:r>
            <a:r>
              <a:rPr lang="en-US" sz="1200" dirty="0"/>
              <a:t>: include Action Vs Directive</a:t>
            </a:r>
            <a:r>
              <a:rPr lang="en-US" dirty="0"/>
              <a:t/>
            </a:r>
            <a:br>
              <a:rPr lang="en-US" dirty="0"/>
            </a:br>
            <a:r>
              <a:rPr lang="en-US" sz="2000" dirty="0"/>
              <a:t>include Action versus include Directive</a:t>
            </a:r>
          </a:p>
        </p:txBody>
      </p:sp>
      <p:sp>
        <p:nvSpPr>
          <p:cNvPr id="4" name="Content Placeholder 3"/>
          <p:cNvSpPr>
            <a:spLocks noGrp="1"/>
          </p:cNvSpPr>
          <p:nvPr>
            <p:ph idx="1"/>
          </p:nvPr>
        </p:nvSpPr>
        <p:spPr>
          <a:xfrm>
            <a:off x="298516" y="1402169"/>
            <a:ext cx="8845484" cy="4643751"/>
          </a:xfrm>
        </p:spPr>
        <p:txBody>
          <a:bodyPr/>
          <a:lstStyle/>
          <a:p>
            <a:r>
              <a:rPr lang="en-US" sz="1800" dirty="0"/>
              <a:t>The include directive includes files at the time the JSP page is translated into a servlet. Hence it is called static include.</a:t>
            </a:r>
          </a:p>
          <a:p>
            <a:endParaRPr lang="en-US" sz="1800" dirty="0"/>
          </a:p>
          <a:p>
            <a:pPr lvl="1"/>
            <a:r>
              <a:rPr lang="en-US" sz="1600" dirty="0"/>
              <a:t>The include action includes files when the page is requested. Hence it is called dynamic include. </a:t>
            </a:r>
          </a:p>
          <a:p>
            <a:pPr marL="3572" lvl="1" indent="0">
              <a:buNone/>
            </a:pPr>
            <a:endParaRPr lang="en-US" sz="1600" dirty="0"/>
          </a:p>
          <a:p>
            <a:pPr lvl="1"/>
            <a:r>
              <a:rPr lang="en-US" sz="1600" dirty="0"/>
              <a:t>In case of include directive as the include process is static, a change in the included file will not be reflected in the JSP file in which it is included (this behavior is dependent on JSP container).</a:t>
            </a:r>
          </a:p>
          <a:p>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8</a:t>
            </a:r>
            <a:r>
              <a:rPr lang="en-US" sz="1200" dirty="0" smtClean="0"/>
              <a:t>.3</a:t>
            </a:r>
            <a:r>
              <a:rPr lang="en-US" sz="1200" dirty="0"/>
              <a:t>: </a:t>
            </a:r>
            <a:r>
              <a:rPr lang="en-US" sz="1200" dirty="0" err="1"/>
              <a:t>jsp:forward</a:t>
            </a:r>
            <a:r>
              <a:rPr lang="en-US" sz="1200" dirty="0"/>
              <a:t> Action</a:t>
            </a:r>
            <a:r>
              <a:rPr lang="en-US" dirty="0"/>
              <a:t/>
            </a:r>
            <a:br>
              <a:rPr lang="en-US" dirty="0"/>
            </a:br>
            <a:r>
              <a:rPr lang="en-US" sz="2000" dirty="0"/>
              <a:t>The forward Action</a:t>
            </a:r>
          </a:p>
        </p:txBody>
      </p:sp>
      <p:sp>
        <p:nvSpPr>
          <p:cNvPr id="4" name="Content Placeholder 3"/>
          <p:cNvSpPr>
            <a:spLocks noGrp="1"/>
          </p:cNvSpPr>
          <p:nvPr>
            <p:ph idx="1"/>
          </p:nvPr>
        </p:nvSpPr>
        <p:spPr/>
        <p:txBody>
          <a:bodyPr/>
          <a:lstStyle/>
          <a:p>
            <a:r>
              <a:rPr lang="en-US" sz="1800" dirty="0"/>
              <a:t>The &lt;</a:t>
            </a:r>
            <a:r>
              <a:rPr lang="en-US" sz="1800" dirty="0" err="1"/>
              <a:t>jsp:forward</a:t>
            </a:r>
            <a:r>
              <a:rPr lang="en-US" sz="1800" dirty="0"/>
              <a:t>&gt; element forwards the request object containing the client request information from one JSP file to another file.</a:t>
            </a:r>
          </a:p>
          <a:p>
            <a:endParaRPr lang="en-US" sz="1800" dirty="0"/>
          </a:p>
          <a:p>
            <a:r>
              <a:rPr lang="en-US" sz="1800" dirty="0"/>
              <a:t>The target file can be an HTML file, another JSP file, or a servlet.</a:t>
            </a:r>
          </a:p>
          <a:p>
            <a:endParaRPr lang="en-US" sz="1800" dirty="0"/>
          </a:p>
          <a:p>
            <a:r>
              <a:rPr lang="en-US" sz="1800" dirty="0"/>
              <a:t>A </a:t>
            </a:r>
            <a:r>
              <a:rPr lang="en-US" sz="1800" dirty="0" err="1"/>
              <a:t>jsp:forward</a:t>
            </a:r>
            <a:r>
              <a:rPr lang="en-US" sz="1800" dirty="0"/>
              <a:t> effectively terminates the execution of the current page.</a:t>
            </a:r>
          </a:p>
          <a:p>
            <a:endParaRPr lang="en-US" sz="1800" dirty="0"/>
          </a:p>
          <a:p>
            <a:r>
              <a:rPr lang="en-US" sz="1800" dirty="0"/>
              <a:t>If the page output is buffered, then the buffer is cleared prior to forwarding</a:t>
            </a:r>
            <a:r>
              <a:rPr lang="en-US"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8</a:t>
            </a:r>
            <a:r>
              <a:rPr lang="en-US" sz="1200" dirty="0" smtClean="0"/>
              <a:t>.3</a:t>
            </a:r>
            <a:r>
              <a:rPr lang="en-US" sz="1200" dirty="0"/>
              <a:t>: </a:t>
            </a:r>
            <a:r>
              <a:rPr lang="en-US" sz="1200" dirty="0" err="1"/>
              <a:t>jsp:forward</a:t>
            </a:r>
            <a:r>
              <a:rPr lang="en-US" sz="1200" dirty="0"/>
              <a:t> Action</a:t>
            </a:r>
            <a:r>
              <a:rPr lang="en-US" dirty="0"/>
              <a:t/>
            </a:r>
            <a:br>
              <a:rPr lang="en-US" dirty="0"/>
            </a:br>
            <a:r>
              <a:rPr lang="en-US" sz="2000" dirty="0"/>
              <a:t>Syntax and Examples for </a:t>
            </a:r>
            <a:r>
              <a:rPr lang="en-US" sz="2000" dirty="0" err="1"/>
              <a:t>jsp:forward</a:t>
            </a:r>
            <a:endParaRPr lang="en-US" sz="2000" dirty="0"/>
          </a:p>
        </p:txBody>
      </p:sp>
      <p:sp>
        <p:nvSpPr>
          <p:cNvPr id="4" name="Content Placeholder 3"/>
          <p:cNvSpPr>
            <a:spLocks noGrp="1"/>
          </p:cNvSpPr>
          <p:nvPr>
            <p:ph idx="1"/>
          </p:nvPr>
        </p:nvSpPr>
        <p:spPr>
          <a:xfrm>
            <a:off x="298516" y="1480252"/>
            <a:ext cx="8845484" cy="4643751"/>
          </a:xfrm>
        </p:spPr>
        <p:txBody>
          <a:bodyPr/>
          <a:lstStyle/>
          <a:p>
            <a:r>
              <a:rPr lang="en-US" sz="1800" dirty="0"/>
              <a:t>Syntax:</a:t>
            </a:r>
          </a:p>
          <a:p>
            <a:endParaRPr lang="en-US" dirty="0"/>
          </a:p>
          <a:p>
            <a:endParaRPr lang="en-US" dirty="0"/>
          </a:p>
          <a:p>
            <a:endParaRPr lang="en-US" dirty="0"/>
          </a:p>
          <a:p>
            <a:endParaRPr lang="en-US" dirty="0"/>
          </a:p>
          <a:p>
            <a:endParaRPr lang="en-US" sz="1600" dirty="0"/>
          </a:p>
          <a:p>
            <a:endParaRPr lang="en-US" sz="1600" dirty="0"/>
          </a:p>
          <a:p>
            <a:r>
              <a:rPr lang="en-US" sz="1800" dirty="0"/>
              <a:t>Example 1:</a:t>
            </a:r>
          </a:p>
          <a:p>
            <a:endParaRPr lang="en-US" dirty="0"/>
          </a:p>
          <a:p>
            <a:endParaRPr lang="en-US" dirty="0"/>
          </a:p>
          <a:p>
            <a:endParaRPr lang="en-US" sz="1600" dirty="0"/>
          </a:p>
          <a:p>
            <a:r>
              <a:rPr lang="en-US" sz="1800" dirty="0"/>
              <a:t>Example 2:</a:t>
            </a:r>
          </a:p>
          <a:p>
            <a:endParaRPr lang="en-US" dirty="0"/>
          </a:p>
        </p:txBody>
      </p:sp>
      <p:sp>
        <p:nvSpPr>
          <p:cNvPr id="15365" name="AutoShape 6"/>
          <p:cNvSpPr>
            <a:spLocks noChangeArrowheads="1"/>
          </p:cNvSpPr>
          <p:nvPr/>
        </p:nvSpPr>
        <p:spPr bwMode="auto">
          <a:xfrm>
            <a:off x="540426" y="3871685"/>
            <a:ext cx="7848600" cy="457200"/>
          </a:xfrm>
          <a:prstGeom prst="roundRect">
            <a:avLst>
              <a:gd name="adj" fmla="val 16667"/>
            </a:avLst>
          </a:prstGeom>
          <a:noFill/>
          <a:ln w="19050" algn="ctr">
            <a:solidFill>
              <a:schemeClr val="tx1"/>
            </a:solidFill>
            <a:round/>
            <a:headEnd/>
            <a:tailEnd/>
          </a:ln>
          <a:effectLst/>
        </p:spPr>
        <p:txBody>
          <a:bodyPr anchor="ctr"/>
          <a:lstStyle/>
          <a:p>
            <a:pPr lvl="1"/>
            <a:r>
              <a:rPr lang="en-US" sz="1600" dirty="0"/>
              <a:t>&lt;jsp:forward page="/pages/login.jsp" /&gt;	</a:t>
            </a:r>
          </a:p>
        </p:txBody>
      </p:sp>
      <p:sp>
        <p:nvSpPr>
          <p:cNvPr id="15366" name="AutoShape 7"/>
          <p:cNvSpPr>
            <a:spLocks noChangeArrowheads="1"/>
          </p:cNvSpPr>
          <p:nvPr/>
        </p:nvSpPr>
        <p:spPr bwMode="auto">
          <a:xfrm>
            <a:off x="540426" y="1899522"/>
            <a:ext cx="7848600" cy="1409735"/>
          </a:xfrm>
          <a:prstGeom prst="roundRect">
            <a:avLst>
              <a:gd name="adj" fmla="val 16667"/>
            </a:avLst>
          </a:prstGeom>
          <a:noFill/>
          <a:ln w="19050" algn="ctr">
            <a:solidFill>
              <a:schemeClr val="tx1"/>
            </a:solidFill>
            <a:round/>
            <a:headEnd/>
            <a:tailEnd/>
          </a:ln>
          <a:effectLst/>
        </p:spPr>
        <p:txBody>
          <a:bodyPr anchor="ctr"/>
          <a:lstStyle/>
          <a:p>
            <a:pPr lvl="1"/>
            <a:r>
              <a:rPr lang="en-US" sz="1600" dirty="0"/>
              <a:t>&lt;jsp: forward page="{ relativeURL | &lt;%= expression %&gt; }"</a:t>
            </a:r>
          </a:p>
          <a:p>
            <a:pPr lvl="1"/>
            <a:r>
              <a:rPr lang="en-US" sz="1600" dirty="0"/>
              <a:t>	{/&gt;|&gt; [ &lt;jsp:param name=" parameterName " value="{ parameterValue | &lt;%= expression %&gt;}" /&gt; ]+</a:t>
            </a:r>
          </a:p>
          <a:p>
            <a:pPr lvl="1"/>
            <a:r>
              <a:rPr lang="en-US" sz="1600" dirty="0"/>
              <a:t>	&lt;/jsp: forward&gt; </a:t>
            </a:r>
          </a:p>
        </p:txBody>
      </p:sp>
      <p:sp>
        <p:nvSpPr>
          <p:cNvPr id="15367" name="AutoShape 12"/>
          <p:cNvSpPr>
            <a:spLocks noChangeArrowheads="1"/>
          </p:cNvSpPr>
          <p:nvPr/>
        </p:nvSpPr>
        <p:spPr bwMode="auto">
          <a:xfrm>
            <a:off x="540426" y="4960615"/>
            <a:ext cx="7848600" cy="1189447"/>
          </a:xfrm>
          <a:prstGeom prst="roundRect">
            <a:avLst>
              <a:gd name="adj" fmla="val 16667"/>
            </a:avLst>
          </a:prstGeom>
          <a:noFill/>
          <a:ln w="19050" algn="ctr">
            <a:solidFill>
              <a:schemeClr val="tx1"/>
            </a:solidFill>
            <a:round/>
            <a:headEnd/>
            <a:tailEnd/>
          </a:ln>
          <a:effectLst/>
        </p:spPr>
        <p:txBody>
          <a:bodyPr anchor="ctr"/>
          <a:lstStyle/>
          <a:p>
            <a:pPr lvl="1"/>
            <a:r>
              <a:rPr lang="en-US" sz="1600" dirty="0"/>
              <a:t>&lt;</a:t>
            </a:r>
            <a:r>
              <a:rPr lang="en-US" sz="1600" dirty="0" err="1"/>
              <a:t>jsp:forward</a:t>
            </a:r>
            <a:r>
              <a:rPr lang="en-US" sz="1600" dirty="0"/>
              <a:t> page="/pages/</a:t>
            </a:r>
            <a:r>
              <a:rPr lang="en-US" sz="1600" dirty="0" err="1"/>
              <a:t>login.jsp</a:t>
            </a:r>
            <a:r>
              <a:rPr lang="en-US" sz="1600" dirty="0"/>
              <a:t>"&gt; </a:t>
            </a:r>
            <a:br>
              <a:rPr lang="en-US" sz="1600" dirty="0"/>
            </a:br>
            <a:r>
              <a:rPr lang="en-US" sz="1600" dirty="0"/>
              <a:t>	&lt;</a:t>
            </a:r>
            <a:r>
              <a:rPr lang="en-US" sz="1600" dirty="0" err="1"/>
              <a:t>jsp:param</a:t>
            </a:r>
            <a:r>
              <a:rPr lang="en-US" sz="1600" dirty="0"/>
              <a:t> name="username" value="</a:t>
            </a:r>
            <a:r>
              <a:rPr lang="en-US" sz="1600" dirty="0" err="1"/>
              <a:t>jsmith</a:t>
            </a:r>
            <a:r>
              <a:rPr lang="en-US" sz="1600" dirty="0"/>
              <a:t>" /&gt; </a:t>
            </a:r>
            <a:br>
              <a:rPr lang="en-US" sz="1600" dirty="0"/>
            </a:br>
            <a:r>
              <a:rPr lang="en-US" sz="1600" dirty="0"/>
              <a:t>&lt;/</a:t>
            </a:r>
            <a:r>
              <a:rPr lang="en-US" sz="1600" dirty="0" err="1"/>
              <a:t>jsp:forward</a:t>
            </a:r>
            <a:r>
              <a:rPr lang="en-US" sz="1600" dirty="0"/>
              <a:t>&gt; </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Demos</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2371F3-3B58-49DB-8481-1C3DB598CD81}"/>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10743</TotalTime>
  <Words>2996</Words>
  <Application>Microsoft Office PowerPoint</Application>
  <PresentationFormat>On-screen Show (4:3)</PresentationFormat>
  <Paragraphs>245</Paragraphs>
  <Slides>16</Slides>
  <Notes>16</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16</vt:i4>
      </vt:variant>
    </vt:vector>
  </HeadingPairs>
  <TitlesOfParts>
    <vt:vector size="31" baseType="lpstr">
      <vt:lpstr>Helvetica Light</vt:lpstr>
      <vt:lpstr>Calibri</vt:lpstr>
      <vt:lpstr>ＭＳ Ｐゴシック</vt:lpstr>
      <vt:lpstr>Georgia</vt:lpstr>
      <vt:lpstr>Verdana</vt:lpstr>
      <vt:lpstr>Candara</vt:lpstr>
      <vt:lpstr>Arial</vt:lpstr>
      <vt:lpstr>Trebuchet MS</vt:lpstr>
      <vt:lpstr>Wingdings</vt:lpstr>
      <vt:lpstr>2_Corporate Presentation Template (4x3 - Normal)</vt:lpstr>
      <vt:lpstr>Capgemini 2017_Cover slides</vt:lpstr>
      <vt:lpstr>Section slides</vt:lpstr>
      <vt:lpstr>Content Layouts</vt:lpstr>
      <vt:lpstr>Content and Image Layouts</vt:lpstr>
      <vt:lpstr>think-cell Slide</vt:lpstr>
      <vt:lpstr>Java Server  Pages (JSP)</vt:lpstr>
      <vt:lpstr>Lesson Objectives</vt:lpstr>
      <vt:lpstr>8.1: JSP Actions The JSP Action </vt:lpstr>
      <vt:lpstr>8.2: jsp:include Action The Include Action</vt:lpstr>
      <vt:lpstr>8.2: jsp:include Action Examples for jsp:include</vt:lpstr>
      <vt:lpstr>8.2: jsp:include Action Demo</vt:lpstr>
      <vt:lpstr>8.2.1: include Action Vs Directive include Action versus include Directive</vt:lpstr>
      <vt:lpstr>8.3: jsp:forward Action The forward Action</vt:lpstr>
      <vt:lpstr>8.3: jsp:forward Action Syntax and Examples for jsp:forward</vt:lpstr>
      <vt:lpstr>8.3: jsp:forward Action  Demo</vt:lpstr>
      <vt:lpstr>8.3.1: Integrating Servlets and JSP Integrating Servlets and JSP</vt:lpstr>
      <vt:lpstr>8.3.1: Integrating Servlets and JSP Demo: Integrating Servlets and JSP</vt:lpstr>
      <vt:lpstr>8.3.1: jsp:forward versus response.sendRedirect jsp:forward versus response.sendRedirect</vt:lpstr>
      <vt:lpstr>Lab: Integrating JSP with Servlet</vt:lpstr>
      <vt:lpstr>Summary</vt:lpstr>
      <vt:lpstr>Review Question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287</cp:revision>
  <dcterms:created xsi:type="dcterms:W3CDTF">2012-05-18T02:59:15Z</dcterms:created>
  <dcterms:modified xsi:type="dcterms:W3CDTF">2018-03-27T11:46:21Z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